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png"/>
  <Override PartName="/ppt/media/image8.jpg" ContentType="image/png"/>
  <Override PartName="/ppt/media/image9.jpg" ContentType="image/png"/>
  <Override PartName="/ppt/media/image27.jpg" ContentType="image/png"/>
  <Override PartName="/ppt/media/image28.jpg" ContentType="image/png"/>
  <Override PartName="/ppt/media/image34.jpg" ContentType="image/png"/>
  <Override PartName="/ppt/media/image36.jpg" ContentType="image/png"/>
  <Override PartName="/ppt/media/image37.jpg" ContentType="image/png"/>
  <Override PartName="/ppt/media/image39.jpg" ContentType="image/png"/>
  <Override PartName="/ppt/media/image50.jpg" ContentType="image/png"/>
  <Override PartName="/ppt/media/image51.jpg" ContentType="image/png"/>
  <Override PartName="/ppt/media/image52.jpg" ContentType="image/png"/>
  <Override PartName="/ppt/media/image54.jpg" ContentType="image/png"/>
  <Override PartName="/ppt/media/image55.jpg" ContentType="image/png"/>
  <Override PartName="/ppt/media/image56.jpg" ContentType="image/png"/>
  <Override PartName="/ppt/notesSlides/notesSlide1.xml" ContentType="application/vnd.openxmlformats-officedocument.presentationml.notesSlide+xml"/>
  <Override PartName="/ppt/media/image6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embeddedFontLst>
    <p:embeddedFont>
      <p:font typeface="Poppins" panose="020B0604020202020204" charset="0"/>
      <p:regular r:id="rId47"/>
      <p:bold r:id="rId48"/>
      <p:italic r:id="rId49"/>
      <p:boldItalic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poppins-bold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>
      <p:cViewPr varScale="1">
        <p:scale>
          <a:sx n="84" d="100"/>
          <a:sy n="84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A38DA-72FF-4A7C-AEAB-AE89BD07301E}" type="datetimeFigureOut">
              <a:rPr lang="en-IN" smtClean="0"/>
              <a:t>24-01-2025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D504A-013F-4CBB-8E07-B0C5B796D9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94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D504A-013F-4CBB-8E07-B0C5B796D922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513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10" Type="http://schemas.openxmlformats.org/officeDocument/2006/relationships/image" Target="../media/image49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20.jpeg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vishwabhushanfoundation.org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86506" y="5838964"/>
            <a:ext cx="4005495" cy="1019036"/>
          </a:xfrm>
          <a:custGeom>
            <a:avLst/>
            <a:gdLst>
              <a:gd name="connsiteX0" fmla="*/ 570478 w 4005495"/>
              <a:gd name="connsiteY0" fmla="*/ 0 h 1019036"/>
              <a:gd name="connsiteX1" fmla="*/ 4005495 w 4005495"/>
              <a:gd name="connsiteY1" fmla="*/ 0 h 1019036"/>
              <a:gd name="connsiteX2" fmla="*/ 4005495 w 4005495"/>
              <a:gd name="connsiteY2" fmla="*/ 1019036 h 1019036"/>
              <a:gd name="connsiteX3" fmla="*/ 0 w 4005495"/>
              <a:gd name="connsiteY3" fmla="*/ 1019036 h 1019036"/>
              <a:gd name="connsiteX4" fmla="*/ 229716 w 4005495"/>
              <a:gd name="connsiteY4" fmla="*/ 270715 h 1019036"/>
              <a:gd name="connsiteX5" fmla="*/ 570478 w 4005495"/>
              <a:gd name="connsiteY5" fmla="*/ 0 h 1019036"/>
            </a:gdLst>
            <a:ahLst/>
            <a:cxnLst/>
            <a:rect l="l" t="t" r="r" b="b"/>
            <a:pathLst>
              <a:path w="4005495" h="1019036">
                <a:moveTo>
                  <a:pt x="570478" y="0"/>
                </a:moveTo>
                <a:lnTo>
                  <a:pt x="4005495" y="0"/>
                </a:lnTo>
                <a:lnTo>
                  <a:pt x="4005495" y="1019036"/>
                </a:lnTo>
                <a:lnTo>
                  <a:pt x="0" y="1019036"/>
                </a:lnTo>
                <a:lnTo>
                  <a:pt x="229716" y="270715"/>
                </a:lnTo>
                <a:cubicBezTo>
                  <a:pt x="279412" y="108827"/>
                  <a:pt x="416398" y="0"/>
                  <a:pt x="570478" y="0"/>
                </a:cubicBez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640938" y="1"/>
            <a:ext cx="6551063" cy="4970497"/>
          </a:xfrm>
          <a:custGeom>
            <a:avLst/>
            <a:gdLst>
              <a:gd name="connsiteX0" fmla="*/ 0 w 6551063"/>
              <a:gd name="connsiteY0" fmla="*/ 0 h 4970497"/>
              <a:gd name="connsiteX1" fmla="*/ 6551063 w 6551063"/>
              <a:gd name="connsiteY1" fmla="*/ 0 h 4970497"/>
              <a:gd name="connsiteX2" fmla="*/ 6551063 w 6551063"/>
              <a:gd name="connsiteY2" fmla="*/ 4970497 h 4970497"/>
              <a:gd name="connsiteX3" fmla="*/ 2225740 w 6551063"/>
              <a:gd name="connsiteY3" fmla="*/ 4970497 h 4970497"/>
              <a:gd name="connsiteX4" fmla="*/ 1881902 w 6551063"/>
              <a:gd name="connsiteY4" fmla="*/ 4726417 h 4970497"/>
            </a:gdLst>
            <a:ahLst/>
            <a:cxnLst/>
            <a:rect l="l" t="t" r="r" b="b"/>
            <a:pathLst>
              <a:path w="6551063" h="4970497">
                <a:moveTo>
                  <a:pt x="0" y="0"/>
                </a:moveTo>
                <a:lnTo>
                  <a:pt x="6551063" y="0"/>
                </a:lnTo>
                <a:lnTo>
                  <a:pt x="6551063" y="4970497"/>
                </a:lnTo>
                <a:lnTo>
                  <a:pt x="2225740" y="4970497"/>
                </a:lnTo>
                <a:cubicBezTo>
                  <a:pt x="2076023" y="4970497"/>
                  <a:pt x="1940892" y="4874574"/>
                  <a:pt x="1881902" y="4726417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 cap="flat">
            <a:solidFill>
              <a:schemeClr val="accent1">
                <a:alpha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1487" y="4633173"/>
            <a:ext cx="2498232" cy="468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254000" dist="38100" dir="18900000" algn="b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Sachin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Bhosale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3601438" y="4645772"/>
            <a:ext cx="2697045" cy="468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254000" dist="38100" dir="18900000" algn="b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Report Date：22.01.25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9284620" y="3032631"/>
            <a:ext cx="2948021" cy="3855849"/>
          </a:xfrm>
          <a:custGeom>
            <a:avLst/>
            <a:gdLst>
              <a:gd name="connsiteX0" fmla="*/ 1428235 w 2948021"/>
              <a:gd name="connsiteY0" fmla="*/ 0 h 3855849"/>
              <a:gd name="connsiteX1" fmla="*/ 2948021 w 2948021"/>
              <a:gd name="connsiteY1" fmla="*/ 0 h 3855849"/>
              <a:gd name="connsiteX2" fmla="*/ 2948021 w 2948021"/>
              <a:gd name="connsiteY2" fmla="*/ 3855849 h 3855849"/>
              <a:gd name="connsiteX3" fmla="*/ 179 w 2948021"/>
              <a:gd name="connsiteY3" fmla="*/ 3855849 h 3855849"/>
              <a:gd name="connsiteX4" fmla="*/ 0 w 2948021"/>
              <a:gd name="connsiteY4" fmla="*/ 3850662 h 3855849"/>
              <a:gd name="connsiteX5" fmla="*/ 18357 w 2948021"/>
              <a:gd name="connsiteY5" fmla="*/ 3753454 h 3855849"/>
              <a:gd name="connsiteX6" fmla="*/ 1087473 w 2948021"/>
              <a:gd name="connsiteY6" fmla="*/ 270715 h 3855849"/>
              <a:gd name="connsiteX7" fmla="*/ 1428235 w 2948021"/>
              <a:gd name="connsiteY7" fmla="*/ 0 h 3855849"/>
            </a:gdLst>
            <a:ahLst/>
            <a:cxnLst/>
            <a:rect l="l" t="t" r="r" b="b"/>
            <a:pathLst>
              <a:path w="2948021" h="3855849">
                <a:moveTo>
                  <a:pt x="1428235" y="0"/>
                </a:moveTo>
                <a:lnTo>
                  <a:pt x="2948021" y="0"/>
                </a:lnTo>
                <a:lnTo>
                  <a:pt x="2948021" y="3855849"/>
                </a:lnTo>
                <a:lnTo>
                  <a:pt x="179" y="3855849"/>
                </a:lnTo>
                <a:lnTo>
                  <a:pt x="0" y="3850662"/>
                </a:lnTo>
                <a:cubicBezTo>
                  <a:pt x="2398" y="3818473"/>
                  <a:pt x="8400" y="3785889"/>
                  <a:pt x="18357" y="3753454"/>
                </a:cubicBezTo>
                <a:lnTo>
                  <a:pt x="1087473" y="270715"/>
                </a:lnTo>
                <a:cubicBezTo>
                  <a:pt x="1137169" y="108827"/>
                  <a:pt x="1274155" y="0"/>
                  <a:pt x="142823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40639" y="6023546"/>
            <a:ext cx="952975" cy="875094"/>
          </a:xfrm>
          <a:custGeom>
            <a:avLst/>
            <a:gdLst>
              <a:gd name="connsiteX0" fmla="*/ 952975 w 952975"/>
              <a:gd name="connsiteY0" fmla="*/ 0 h 875094"/>
              <a:gd name="connsiteX1" fmla="*/ 526292 w 952975"/>
              <a:gd name="connsiteY1" fmla="*/ 0 h 875094"/>
              <a:gd name="connsiteX2" fmla="*/ 185530 w 952975"/>
              <a:gd name="connsiteY2" fmla="*/ 270715 h 875094"/>
              <a:gd name="connsiteX3" fmla="*/ 0 w 952975"/>
              <a:gd name="connsiteY3" fmla="*/ 875094 h 875094"/>
              <a:gd name="connsiteX4" fmla="*/ 952975 w 952975"/>
              <a:gd name="connsiteY4" fmla="*/ 875094 h 875094"/>
            </a:gdLst>
            <a:ahLst/>
            <a:cxnLst/>
            <a:rect l="l" t="t" r="r" b="b"/>
            <a:pathLst>
              <a:path w="952975" h="875094">
                <a:moveTo>
                  <a:pt x="952975" y="0"/>
                </a:moveTo>
                <a:lnTo>
                  <a:pt x="526292" y="0"/>
                </a:lnTo>
                <a:cubicBezTo>
                  <a:pt x="372212" y="0"/>
                  <a:pt x="235226" y="108827"/>
                  <a:pt x="185530" y="270715"/>
                </a:cubicBezTo>
                <a:lnTo>
                  <a:pt x="0" y="875094"/>
                </a:lnTo>
                <a:lnTo>
                  <a:pt x="952975" y="87509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254000" dist="38100" dir="18900000" algn="b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1414" y="1877848"/>
            <a:ext cx="5896610" cy="2287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900" dirty="0" err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Vishwabhushan</a:t>
            </a:r>
            <a:r>
              <a:rPr kumimoji="1" lang="en-US" altLang="zh-CN" sz="29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Foundation</a:t>
            </a:r>
            <a:endParaRPr kumimoji="1" lang="zh-CN" altLang="en-US" sz="3200" dirty="0"/>
          </a:p>
          <a:p>
            <a:pPr algn="ctr"/>
            <a:r>
              <a:rPr kumimoji="1" lang="en-US" altLang="zh-CN" sz="29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Corporate </a:t>
            </a:r>
            <a:r>
              <a:rPr kumimoji="1" lang="en-US" altLang="zh-CN" sz="29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Social Responsibility (CSR) </a:t>
            </a:r>
            <a:r>
              <a:rPr kumimoji="1" lang="en-US" altLang="zh-CN" sz="29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Proposal</a:t>
            </a:r>
            <a:endParaRPr kumimoji="1"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899C7E-6C12-456C-B79C-7AF5DC74E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5" y="305648"/>
            <a:ext cx="1897074" cy="1492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B5693CC-FC21-4912-B219-C85754FC7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88" y="-80034"/>
            <a:ext cx="4929961" cy="4121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219878" y="31565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Vision and Mission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931497" y="56686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04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C1B156-BE12-4D99-9E9D-CE7BE7384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2435754"/>
            <a:ext cx="4643298" cy="351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958342" y="3311956"/>
            <a:ext cx="6448798" cy="149052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18464" y="4057219"/>
            <a:ext cx="6004990" cy="8705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Create a society where holistic development empowers individuals and communities</a:t>
            </a:r>
            <a:endParaRPr kumimoji="1" lang="zh-CN" altLang="en-US" sz="2800" dirty="0"/>
          </a:p>
        </p:txBody>
      </p:sp>
      <p:sp>
        <p:nvSpPr>
          <p:cNvPr id="4" name="标题 1"/>
          <p:cNvSpPr txBox="1"/>
          <p:nvPr/>
        </p:nvSpPr>
        <p:spPr>
          <a:xfrm>
            <a:off x="5316471" y="3616422"/>
            <a:ext cx="6006983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just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Holistic Empowerment</a:t>
            </a:r>
            <a:endParaRPr kumimoji="1" lang="zh-CN" altLang="en-US" sz="2800" dirty="0"/>
          </a:p>
        </p:txBody>
      </p:sp>
      <p:sp>
        <p:nvSpPr>
          <p:cNvPr id="5" name="标题 1"/>
          <p:cNvSpPr txBox="1"/>
          <p:nvPr/>
        </p:nvSpPr>
        <p:spPr>
          <a:xfrm rot="10800000">
            <a:off x="293590" y="916302"/>
            <a:ext cx="4445561" cy="4707570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Vision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09D9CC-218D-464A-A308-25E80546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9" y="1032079"/>
            <a:ext cx="4210493" cy="4433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245350"/>
            <a:ext cx="636270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086625" y="451620"/>
            <a:ext cx="1332399" cy="26424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2700000">
            <a:off x="4368368" y="1361343"/>
            <a:ext cx="822960" cy="82296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949235" y="887825"/>
            <a:ext cx="4668870" cy="1593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Address poverty, illness, and lack of opportunities through focused and sustainable interventions</a:t>
            </a:r>
            <a:endParaRPr kumimoji="1" lang="zh-CN" altLang="en-US" sz="3200" dirty="0"/>
          </a:p>
        </p:txBody>
      </p:sp>
      <p:sp>
        <p:nvSpPr>
          <p:cNvPr id="5" name="标题 1"/>
          <p:cNvSpPr txBox="1"/>
          <p:nvPr/>
        </p:nvSpPr>
        <p:spPr>
          <a:xfrm rot="13500000">
            <a:off x="5710594" y="1184629"/>
            <a:ext cx="97447" cy="97447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556706" y="1572726"/>
            <a:ext cx="392238" cy="37958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949235" y="456025"/>
            <a:ext cx="4668870" cy="399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Transformation of Lives</a:t>
            </a:r>
            <a:endParaRPr kumimoji="1" lang="zh-CN" altLang="en-US" sz="3200" dirty="0"/>
          </a:p>
        </p:txBody>
      </p:sp>
      <p:sp>
        <p:nvSpPr>
          <p:cNvPr id="10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Mission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xmlns="" id="{1EE3046A-DF0C-41FE-9CA5-FFF1EE8AFDB5}"/>
              </a:ext>
            </a:extLst>
          </p:cNvPr>
          <p:cNvSpPr/>
          <p:nvPr/>
        </p:nvSpPr>
        <p:spPr>
          <a:xfrm>
            <a:off x="212729" y="1201486"/>
            <a:ext cx="3873896" cy="4805915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157E51-8E55-4C6E-9DC3-FB4E131F3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0" y="1317262"/>
            <a:ext cx="3497054" cy="4606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481202"/>
            <a:ext cx="4770376" cy="409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395496" y="-830696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Unique Activities (2018-2024)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508982" y="-1054939"/>
            <a:ext cx="2092277" cy="3062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72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60" y="6160770"/>
            <a:ext cx="609599" cy="758190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8B98E4-0EF2-4BC7-BE7C-04DBFB6F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1B83DE-203F-4F6C-B3F0-2EA88F705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15" y="1485891"/>
            <a:ext cx="2685925" cy="157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7DBD7BC-9D65-438E-83D7-CB42F9872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4"/>
          <a:stretch/>
        </p:blipFill>
        <p:spPr>
          <a:xfrm>
            <a:off x="255491" y="4757063"/>
            <a:ext cx="2851294" cy="199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1BF5D25-08E6-446A-BB74-8DFFDC2F8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1" y="3261363"/>
            <a:ext cx="3008008" cy="139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EF258B-EB53-4DC1-98E6-208A0A7B25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9"/>
          <a:stretch/>
        </p:blipFill>
        <p:spPr>
          <a:xfrm>
            <a:off x="249540" y="1485891"/>
            <a:ext cx="3008009" cy="157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xmlns="" id="{5F4AA648-4346-A6AC-3533-BB86FD900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08" y="4888692"/>
            <a:ext cx="2621752" cy="190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standing next to a person&#10;&#10;Description automatically generated">
            <a:extLst>
              <a:ext uri="{FF2B5EF4-FFF2-40B4-BE49-F238E27FC236}">
                <a16:creationId xmlns:a16="http://schemas.microsoft.com/office/drawing/2014/main" xmlns="" id="{E7489002-D090-75F6-9961-94A89B0EE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06" y="1485891"/>
            <a:ext cx="2571624" cy="157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11843" r="24706" b="5760"/>
          <a:stretch/>
        </p:blipFill>
        <p:spPr>
          <a:xfrm>
            <a:off x="9219142" y="1566250"/>
            <a:ext cx="2656628" cy="149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t="25167" b="36500"/>
          <a:stretch/>
        </p:blipFill>
        <p:spPr>
          <a:xfrm>
            <a:off x="3566160" y="3261363"/>
            <a:ext cx="2583181" cy="139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r="10099" b="25166"/>
          <a:stretch/>
        </p:blipFill>
        <p:spPr>
          <a:xfrm>
            <a:off x="6464236" y="3261363"/>
            <a:ext cx="2348294" cy="139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lose-up of a card&#10;&#10;Description automatically generated">
            <a:extLst>
              <a:ext uri="{FF2B5EF4-FFF2-40B4-BE49-F238E27FC236}">
                <a16:creationId xmlns:a16="http://schemas.microsoft.com/office/drawing/2014/main" xmlns="" id="{894DE7E2-660B-2003-3754-2DF025DD9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43" y="3224981"/>
            <a:ext cx="2656628" cy="12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5333" r="4375" b="17500"/>
          <a:stretch/>
        </p:blipFill>
        <p:spPr>
          <a:xfrm>
            <a:off x="3598548" y="4888691"/>
            <a:ext cx="2550791" cy="186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r="18906" b="32666"/>
          <a:stretch/>
        </p:blipFill>
        <p:spPr>
          <a:xfrm>
            <a:off x="6522252" y="4888692"/>
            <a:ext cx="2404578" cy="186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595898" y="1130300"/>
            <a:ext cx="9923001" cy="935499"/>
          </a:xfrm>
          <a:custGeom>
            <a:avLst/>
            <a:gdLst>
              <a:gd name="connsiteX0" fmla="*/ 0 w 710088"/>
              <a:gd name="connsiteY0" fmla="*/ 0 h 710088"/>
              <a:gd name="connsiteX1" fmla="*/ 710089 w 710088"/>
              <a:gd name="connsiteY1" fmla="*/ 0 h 710088"/>
              <a:gd name="connsiteX2" fmla="*/ 710089 w 710088"/>
              <a:gd name="connsiteY2" fmla="*/ 710089 h 710088"/>
              <a:gd name="connsiteX3" fmla="*/ 0 w 710088"/>
              <a:gd name="connsiteY3" fmla="*/ 710089 h 710088"/>
            </a:gdLst>
            <a:ahLst/>
            <a:cxnLst/>
            <a:rect l="l" t="t" r="r" b="b"/>
            <a:pathLst>
              <a:path w="710088" h="710088">
                <a:moveTo>
                  <a:pt x="0" y="0"/>
                </a:moveTo>
                <a:lnTo>
                  <a:pt x="710089" y="0"/>
                </a:lnTo>
                <a:lnTo>
                  <a:pt x="710089" y="710089"/>
                </a:lnTo>
                <a:lnTo>
                  <a:pt x="0" y="7100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3" name="标题 1"/>
          <p:cNvSpPr txBox="1"/>
          <p:nvPr/>
        </p:nvSpPr>
        <p:spPr>
          <a:xfrm>
            <a:off x="1843553" y="1193554"/>
            <a:ext cx="9427690" cy="808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Activity List</a:t>
            </a:r>
            <a:endParaRPr kumimoji="1" lang="zh-CN" altLang="en-US" sz="2800"/>
          </a:p>
        </p:txBody>
      </p:sp>
      <p:sp>
        <p:nvSpPr>
          <p:cNvPr id="4" name="标题 1"/>
          <p:cNvSpPr txBox="1"/>
          <p:nvPr/>
        </p:nvSpPr>
        <p:spPr>
          <a:xfrm>
            <a:off x="908190" y="2332958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Inspirational lecture at Mahatma Jyotiba Phule Dr. Babasaheb Ambedkar College</a:t>
            </a:r>
            <a:endParaRPr kumimoji="1" lang="zh-CN" altLang="en-US" sz="2400"/>
          </a:p>
        </p:txBody>
      </p:sp>
      <p:sp>
        <p:nvSpPr>
          <p:cNvPr id="5" name="标题 1"/>
          <p:cNvSpPr txBox="1"/>
          <p:nvPr/>
        </p:nvSpPr>
        <p:spPr>
          <a:xfrm>
            <a:off x="660400" y="2421971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6" name="标题 1"/>
          <p:cNvSpPr txBox="1"/>
          <p:nvPr/>
        </p:nvSpPr>
        <p:spPr>
          <a:xfrm>
            <a:off x="6586900" y="2332958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Celebrations and student guidance programs</a:t>
            </a:r>
            <a:endParaRPr kumimoji="1" lang="zh-CN" altLang="en-US" sz="2400"/>
          </a:p>
        </p:txBody>
      </p:sp>
      <p:sp>
        <p:nvSpPr>
          <p:cNvPr id="7" name="标题 1"/>
          <p:cNvSpPr txBox="1"/>
          <p:nvPr/>
        </p:nvSpPr>
        <p:spPr>
          <a:xfrm>
            <a:off x="6339109" y="2421971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8" name="标题 1"/>
          <p:cNvSpPr txBox="1"/>
          <p:nvPr/>
        </p:nvSpPr>
        <p:spPr>
          <a:xfrm>
            <a:off x="908190" y="3131420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Computer training workshops for students</a:t>
            </a:r>
            <a:endParaRPr kumimoji="1" lang="zh-CN" altLang="en-US" sz="2400"/>
          </a:p>
        </p:txBody>
      </p:sp>
      <p:sp>
        <p:nvSpPr>
          <p:cNvPr id="9" name="标题 1"/>
          <p:cNvSpPr txBox="1"/>
          <p:nvPr/>
        </p:nvSpPr>
        <p:spPr>
          <a:xfrm>
            <a:off x="660400" y="3220433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10" name="标题 1"/>
          <p:cNvSpPr txBox="1"/>
          <p:nvPr/>
        </p:nvSpPr>
        <p:spPr>
          <a:xfrm>
            <a:off x="6586900" y="3131420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Career and employment guidance for students from rural areas</a:t>
            </a:r>
            <a:endParaRPr kumimoji="1" lang="zh-CN" altLang="en-US" sz="2400"/>
          </a:p>
        </p:txBody>
      </p:sp>
      <p:sp>
        <p:nvSpPr>
          <p:cNvPr id="11" name="标题 1"/>
          <p:cNvSpPr txBox="1"/>
          <p:nvPr/>
        </p:nvSpPr>
        <p:spPr>
          <a:xfrm>
            <a:off x="6339109" y="3220433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12" name="标题 1"/>
          <p:cNvSpPr txBox="1"/>
          <p:nvPr/>
        </p:nvSpPr>
        <p:spPr>
          <a:xfrm>
            <a:off x="908190" y="3929882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Quality enhancement programs for Class 10 and 12 students at various institutions</a:t>
            </a:r>
            <a:endParaRPr kumimoji="1" lang="zh-CN" altLang="en-US" sz="2400"/>
          </a:p>
        </p:txBody>
      </p:sp>
      <p:sp>
        <p:nvSpPr>
          <p:cNvPr id="13" name="标题 1"/>
          <p:cNvSpPr txBox="1"/>
          <p:nvPr/>
        </p:nvSpPr>
        <p:spPr>
          <a:xfrm>
            <a:off x="660400" y="4018895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14" name="标题 1"/>
          <p:cNvSpPr txBox="1"/>
          <p:nvPr/>
        </p:nvSpPr>
        <p:spPr>
          <a:xfrm>
            <a:off x="6586900" y="3929882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Sports competitions</a:t>
            </a:r>
            <a:endParaRPr kumimoji="1" lang="zh-CN" altLang="en-US" sz="2400"/>
          </a:p>
        </p:txBody>
      </p:sp>
      <p:sp>
        <p:nvSpPr>
          <p:cNvPr id="15" name="标题 1"/>
          <p:cNvSpPr txBox="1"/>
          <p:nvPr/>
        </p:nvSpPr>
        <p:spPr>
          <a:xfrm>
            <a:off x="6339109" y="4018895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16" name="标题 1"/>
          <p:cNvSpPr txBox="1"/>
          <p:nvPr/>
        </p:nvSpPr>
        <p:spPr>
          <a:xfrm>
            <a:off x="908190" y="4728344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"Police Friend" program</a:t>
            </a:r>
            <a:endParaRPr kumimoji="1" lang="zh-CN" altLang="en-US" sz="2400"/>
          </a:p>
        </p:txBody>
      </p:sp>
      <p:sp>
        <p:nvSpPr>
          <p:cNvPr id="17" name="标题 1"/>
          <p:cNvSpPr txBox="1"/>
          <p:nvPr/>
        </p:nvSpPr>
        <p:spPr>
          <a:xfrm>
            <a:off x="660400" y="4817357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18" name="标题 1"/>
          <p:cNvSpPr txBox="1"/>
          <p:nvPr/>
        </p:nvSpPr>
        <p:spPr>
          <a:xfrm>
            <a:off x="6586900" y="4728344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Awareness programs on women's education, COVID- 19, and environmental conservation</a:t>
            </a:r>
            <a:endParaRPr kumimoji="1" lang="zh-CN" altLang="en-US" sz="2400"/>
          </a:p>
        </p:txBody>
      </p:sp>
      <p:sp>
        <p:nvSpPr>
          <p:cNvPr id="19" name="标题 1"/>
          <p:cNvSpPr txBox="1"/>
          <p:nvPr/>
        </p:nvSpPr>
        <p:spPr>
          <a:xfrm>
            <a:off x="6339109" y="4817357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20" name="标题 1"/>
          <p:cNvSpPr txBox="1"/>
          <p:nvPr/>
        </p:nvSpPr>
        <p:spPr>
          <a:xfrm>
            <a:off x="908190" y="5526807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Blindness prevention program</a:t>
            </a:r>
            <a:endParaRPr kumimoji="1" lang="zh-CN" altLang="en-US" sz="2400"/>
          </a:p>
        </p:txBody>
      </p:sp>
      <p:sp>
        <p:nvSpPr>
          <p:cNvPr id="21" name="标题 1"/>
          <p:cNvSpPr txBox="1"/>
          <p:nvPr/>
        </p:nvSpPr>
        <p:spPr>
          <a:xfrm>
            <a:off x="660400" y="5615820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22" name="标题 1"/>
          <p:cNvSpPr txBox="1"/>
          <p:nvPr/>
        </p:nvSpPr>
        <p:spPr>
          <a:xfrm>
            <a:off x="6586900" y="5526807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Tree plantation, flood assistance, and distribution drives</a:t>
            </a:r>
            <a:endParaRPr kumimoji="1" lang="zh-CN" altLang="en-US" sz="2400"/>
          </a:p>
        </p:txBody>
      </p:sp>
      <p:sp>
        <p:nvSpPr>
          <p:cNvPr id="23" name="标题 1"/>
          <p:cNvSpPr txBox="1"/>
          <p:nvPr/>
        </p:nvSpPr>
        <p:spPr>
          <a:xfrm>
            <a:off x="6339109" y="5615820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24" name="标题 1"/>
          <p:cNvSpPr txBox="1"/>
          <p:nvPr/>
        </p:nvSpPr>
        <p:spPr>
          <a:xfrm>
            <a:off x="660400" y="1130300"/>
            <a:ext cx="935373" cy="935373"/>
          </a:xfrm>
          <a:custGeom>
            <a:avLst/>
            <a:gdLst>
              <a:gd name="connsiteX0" fmla="*/ 0 w 710088"/>
              <a:gd name="connsiteY0" fmla="*/ 0 h 710088"/>
              <a:gd name="connsiteX1" fmla="*/ 710089 w 710088"/>
              <a:gd name="connsiteY1" fmla="*/ 0 h 710088"/>
              <a:gd name="connsiteX2" fmla="*/ 710089 w 710088"/>
              <a:gd name="connsiteY2" fmla="*/ 710089 h 710088"/>
              <a:gd name="connsiteX3" fmla="*/ 0 w 710088"/>
              <a:gd name="connsiteY3" fmla="*/ 710089 h 710088"/>
            </a:gdLst>
            <a:ahLst/>
            <a:cxnLst/>
            <a:rect l="l" t="t" r="r" b="b"/>
            <a:pathLst>
              <a:path w="710088" h="710088">
                <a:moveTo>
                  <a:pt x="0" y="0"/>
                </a:moveTo>
                <a:lnTo>
                  <a:pt x="710089" y="0"/>
                </a:lnTo>
                <a:lnTo>
                  <a:pt x="710089" y="710089"/>
                </a:lnTo>
                <a:lnTo>
                  <a:pt x="0" y="710089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33545" y="1436068"/>
            <a:ext cx="562228" cy="630232"/>
          </a:xfrm>
          <a:custGeom>
            <a:avLst/>
            <a:gdLst>
              <a:gd name="connsiteX0" fmla="*/ 153924 w 426815"/>
              <a:gd name="connsiteY0" fmla="*/ 0 h 478440"/>
              <a:gd name="connsiteX1" fmla="*/ 0 w 426815"/>
              <a:gd name="connsiteY1" fmla="*/ 141446 h 478440"/>
              <a:gd name="connsiteX2" fmla="*/ 36576 w 426815"/>
              <a:gd name="connsiteY2" fmla="*/ 284607 h 478440"/>
              <a:gd name="connsiteX3" fmla="*/ 236982 w 426815"/>
              <a:gd name="connsiteY3" fmla="*/ 478441 h 478440"/>
              <a:gd name="connsiteX4" fmla="*/ 426529 w 426815"/>
              <a:gd name="connsiteY4" fmla="*/ 477965 h 478440"/>
              <a:gd name="connsiteX5" fmla="*/ 426815 w 426815"/>
              <a:gd name="connsiteY5" fmla="*/ 209550 h 478440"/>
              <a:gd name="connsiteX6" fmla="*/ 154019 w 426815"/>
              <a:gd name="connsiteY6" fmla="*/ 0 h 478440"/>
            </a:gdLst>
            <a:ahLst/>
            <a:cxnLst/>
            <a:rect l="l" t="t" r="r" b="b"/>
            <a:pathLst>
              <a:path w="426815" h="478440">
                <a:moveTo>
                  <a:pt x="153924" y="0"/>
                </a:moveTo>
                <a:lnTo>
                  <a:pt x="0" y="141446"/>
                </a:lnTo>
                <a:lnTo>
                  <a:pt x="36576" y="284607"/>
                </a:lnTo>
                <a:lnTo>
                  <a:pt x="236982" y="478441"/>
                </a:lnTo>
                <a:cubicBezTo>
                  <a:pt x="293846" y="478441"/>
                  <a:pt x="426529" y="477965"/>
                  <a:pt x="426529" y="477965"/>
                </a:cubicBezTo>
                <a:cubicBezTo>
                  <a:pt x="426529" y="477965"/>
                  <a:pt x="426815" y="248603"/>
                  <a:pt x="426815" y="209550"/>
                </a:cubicBezTo>
                <a:lnTo>
                  <a:pt x="154019" y="0"/>
                </a:lnTo>
                <a:close/>
              </a:path>
            </a:pathLst>
          </a:custGeom>
          <a:solidFill>
            <a:schemeClr val="accent1">
              <a:lumMod val="75000"/>
              <a:alpha val="6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26" name="标题 1"/>
          <p:cNvSpPr txBox="1"/>
          <p:nvPr/>
        </p:nvSpPr>
        <p:spPr>
          <a:xfrm>
            <a:off x="988251" y="1386131"/>
            <a:ext cx="279796" cy="325969"/>
          </a:xfrm>
          <a:custGeom>
            <a:avLst/>
            <a:gdLst>
              <a:gd name="connsiteX0" fmla="*/ 197930 w 212407"/>
              <a:gd name="connsiteY0" fmla="*/ 155067 h 247459"/>
              <a:gd name="connsiteX1" fmla="*/ 212408 w 212407"/>
              <a:gd name="connsiteY1" fmla="*/ 103251 h 247459"/>
              <a:gd name="connsiteX2" fmla="*/ 106204 w 212407"/>
              <a:gd name="connsiteY2" fmla="*/ 0 h 247459"/>
              <a:gd name="connsiteX3" fmla="*/ 0 w 212407"/>
              <a:gd name="connsiteY3" fmla="*/ 103251 h 247459"/>
              <a:gd name="connsiteX4" fmla="*/ 38005 w 212407"/>
              <a:gd name="connsiteY4" fmla="*/ 182309 h 247459"/>
              <a:gd name="connsiteX5" fmla="*/ 54674 w 212407"/>
              <a:gd name="connsiteY5" fmla="*/ 247460 h 247459"/>
              <a:gd name="connsiteX6" fmla="*/ 154686 w 212407"/>
              <a:gd name="connsiteY6" fmla="*/ 247460 h 247459"/>
              <a:gd name="connsiteX7" fmla="*/ 175641 w 212407"/>
              <a:gd name="connsiteY7" fmla="*/ 181261 h 247459"/>
              <a:gd name="connsiteX8" fmla="*/ 197930 w 212407"/>
              <a:gd name="connsiteY8" fmla="*/ 155162 h 247459"/>
              <a:gd name="connsiteX9" fmla="*/ 198120 w 212407"/>
              <a:gd name="connsiteY9" fmla="*/ 154972 h 247459"/>
              <a:gd name="connsiteX10" fmla="*/ 198120 w 212407"/>
              <a:gd name="connsiteY10" fmla="*/ 154972 h 247459"/>
            </a:gdLst>
            <a:ahLst/>
            <a:cxnLst/>
            <a:rect l="l" t="t" r="r" b="b"/>
            <a:pathLst>
              <a:path w="212407" h="247459">
                <a:moveTo>
                  <a:pt x="197930" y="155067"/>
                </a:moveTo>
                <a:cubicBezTo>
                  <a:pt x="207074" y="139827"/>
                  <a:pt x="212408" y="122206"/>
                  <a:pt x="212408" y="103251"/>
                </a:cubicBezTo>
                <a:cubicBezTo>
                  <a:pt x="212408" y="46196"/>
                  <a:pt x="164878" y="0"/>
                  <a:pt x="106204" y="0"/>
                </a:cubicBezTo>
                <a:cubicBezTo>
                  <a:pt x="47530" y="0"/>
                  <a:pt x="0" y="46196"/>
                  <a:pt x="0" y="103251"/>
                </a:cubicBezTo>
                <a:cubicBezTo>
                  <a:pt x="0" y="134969"/>
                  <a:pt x="14764" y="163354"/>
                  <a:pt x="38005" y="182309"/>
                </a:cubicBezTo>
                <a:cubicBezTo>
                  <a:pt x="45815" y="197453"/>
                  <a:pt x="54674" y="247460"/>
                  <a:pt x="54674" y="247460"/>
                </a:cubicBezTo>
                <a:lnTo>
                  <a:pt x="154686" y="247460"/>
                </a:lnTo>
                <a:cubicBezTo>
                  <a:pt x="154686" y="247460"/>
                  <a:pt x="157925" y="212408"/>
                  <a:pt x="175641" y="181261"/>
                </a:cubicBezTo>
                <a:cubicBezTo>
                  <a:pt x="184499" y="173831"/>
                  <a:pt x="192024" y="165068"/>
                  <a:pt x="197930" y="155162"/>
                </a:cubicBezTo>
                <a:cubicBezTo>
                  <a:pt x="197930" y="155162"/>
                  <a:pt x="198025" y="155067"/>
                  <a:pt x="198120" y="154972"/>
                </a:cubicBezTo>
                <a:lnTo>
                  <a:pt x="198120" y="15497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27" name="标题 1"/>
          <p:cNvSpPr txBox="1"/>
          <p:nvPr/>
        </p:nvSpPr>
        <p:spPr>
          <a:xfrm>
            <a:off x="1067548" y="1731549"/>
            <a:ext cx="119697" cy="31242"/>
          </a:xfrm>
          <a:custGeom>
            <a:avLst/>
            <a:gdLst>
              <a:gd name="connsiteX0" fmla="*/ 0 w 90868"/>
              <a:gd name="connsiteY0" fmla="*/ 0 h 23717"/>
              <a:gd name="connsiteX1" fmla="*/ 90869 w 90868"/>
              <a:gd name="connsiteY1" fmla="*/ 0 h 23717"/>
              <a:gd name="connsiteX2" fmla="*/ 90869 w 90868"/>
              <a:gd name="connsiteY2" fmla="*/ 23717 h 23717"/>
              <a:gd name="connsiteX3" fmla="*/ 0 w 90868"/>
              <a:gd name="connsiteY3" fmla="*/ 23717 h 23717"/>
            </a:gdLst>
            <a:ahLst/>
            <a:cxnLst/>
            <a:rect l="l" t="t" r="r" b="b"/>
            <a:pathLst>
              <a:path w="90868" h="23717">
                <a:moveTo>
                  <a:pt x="0" y="0"/>
                </a:moveTo>
                <a:lnTo>
                  <a:pt x="90869" y="0"/>
                </a:lnTo>
                <a:lnTo>
                  <a:pt x="90869" y="23717"/>
                </a:lnTo>
                <a:lnTo>
                  <a:pt x="0" y="237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  <p:sp>
        <p:nvSpPr>
          <p:cNvPr id="28" name="标题 1"/>
          <p:cNvSpPr txBox="1"/>
          <p:nvPr/>
        </p:nvSpPr>
        <p:spPr>
          <a:xfrm>
            <a:off x="1081725" y="1779729"/>
            <a:ext cx="91342" cy="31242"/>
          </a:xfrm>
          <a:custGeom>
            <a:avLst/>
            <a:gdLst>
              <a:gd name="connsiteX0" fmla="*/ 0 w 69342"/>
              <a:gd name="connsiteY0" fmla="*/ 0 h 23717"/>
              <a:gd name="connsiteX1" fmla="*/ 69342 w 69342"/>
              <a:gd name="connsiteY1" fmla="*/ 0 h 23717"/>
              <a:gd name="connsiteX2" fmla="*/ 69342 w 69342"/>
              <a:gd name="connsiteY2" fmla="*/ 23717 h 23717"/>
              <a:gd name="connsiteX3" fmla="*/ 0 w 69342"/>
              <a:gd name="connsiteY3" fmla="*/ 23717 h 23717"/>
            </a:gdLst>
            <a:ahLst/>
            <a:cxnLst/>
            <a:rect l="l" t="t" r="r" b="b"/>
            <a:pathLst>
              <a:path w="69342" h="23717">
                <a:moveTo>
                  <a:pt x="0" y="0"/>
                </a:moveTo>
                <a:lnTo>
                  <a:pt x="69342" y="0"/>
                </a:lnTo>
                <a:lnTo>
                  <a:pt x="69342" y="23717"/>
                </a:lnTo>
                <a:lnTo>
                  <a:pt x="0" y="237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Key Activities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just"/>
            <a:endParaRPr kumimoji="1" lang="zh-CN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112112" y="86509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Audit of Extension and Outreach Activities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823731" y="337719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06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6B4A09-88F3-44D7-9C31-AF47B7A8E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4309BC20-ABBB-05A3-0FA6-67388340F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4" y="2555267"/>
            <a:ext cx="7021286" cy="391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4274682"/>
            <a:ext cx="410200" cy="410198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0000">
                <a:schemeClr val="accent2"/>
              </a:gs>
            </a:gsLst>
            <a:lin ang="2700000" scaled="0"/>
          </a:gradFill>
          <a:ln w="57150" cap="rnd">
            <a:noFill/>
            <a:round/>
          </a:ln>
          <a:effectLst>
            <a:outerShdw blurRad="508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3" name="标题 1"/>
          <p:cNvSpPr txBox="1"/>
          <p:nvPr/>
        </p:nvSpPr>
        <p:spPr>
          <a:xfrm>
            <a:off x="776500" y="4401863"/>
            <a:ext cx="178001" cy="15583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4" name="标题 1"/>
          <p:cNvSpPr txBox="1"/>
          <p:nvPr/>
        </p:nvSpPr>
        <p:spPr>
          <a:xfrm>
            <a:off x="1200590" y="4274682"/>
            <a:ext cx="4754365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Health and Hygiene</a:t>
            </a:r>
            <a:endParaRPr kumimoji="1" lang="zh-CN" altLang="en-US" sz="2400" dirty="0"/>
          </a:p>
        </p:txBody>
      </p:sp>
      <p:sp>
        <p:nvSpPr>
          <p:cNvPr id="5" name="标题 1"/>
          <p:cNvSpPr txBox="1"/>
          <p:nvPr/>
        </p:nvSpPr>
        <p:spPr>
          <a:xfrm>
            <a:off x="1200590" y="4556685"/>
            <a:ext cx="4754365" cy="65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Links to educational trust websites</a:t>
            </a:r>
            <a:endParaRPr kumimoji="1" lang="zh-CN" altLang="en-US" sz="2400"/>
          </a:p>
        </p:txBody>
      </p:sp>
      <p:sp>
        <p:nvSpPr>
          <p:cNvPr id="6" name="标题 1"/>
          <p:cNvSpPr txBox="1"/>
          <p:nvPr/>
        </p:nvSpPr>
        <p:spPr>
          <a:xfrm>
            <a:off x="660400" y="3205716"/>
            <a:ext cx="410200" cy="41019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>
            <a:outerShdw blurRad="508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标题 1"/>
          <p:cNvSpPr txBox="1"/>
          <p:nvPr/>
        </p:nvSpPr>
        <p:spPr>
          <a:xfrm>
            <a:off x="776500" y="3321815"/>
            <a:ext cx="178001" cy="178001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8" name="标题 1"/>
          <p:cNvSpPr txBox="1"/>
          <p:nvPr/>
        </p:nvSpPr>
        <p:spPr>
          <a:xfrm>
            <a:off x="1200590" y="3205716"/>
            <a:ext cx="4754365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Green Practices</a:t>
            </a:r>
            <a:endParaRPr kumimoji="1" lang="zh-CN" altLang="en-US" sz="2400" dirty="0"/>
          </a:p>
        </p:txBody>
      </p:sp>
      <p:sp>
        <p:nvSpPr>
          <p:cNvPr id="9" name="标题 1"/>
          <p:cNvSpPr txBox="1"/>
          <p:nvPr/>
        </p:nvSpPr>
        <p:spPr>
          <a:xfrm>
            <a:off x="1200590" y="3491197"/>
            <a:ext cx="4754365" cy="65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LocationI.C.S.College Khed</a:t>
            </a:r>
            <a:endParaRPr kumimoji="1" lang="zh-CN" altLang="en-US" sz="2400"/>
          </a:p>
        </p:txBody>
      </p:sp>
      <p:sp>
        <p:nvSpPr>
          <p:cNvPr id="10" name="标题 1"/>
          <p:cNvSpPr txBox="1"/>
          <p:nvPr/>
        </p:nvSpPr>
        <p:spPr>
          <a:xfrm>
            <a:off x="660400" y="2140228"/>
            <a:ext cx="410200" cy="410198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0000">
                <a:schemeClr val="accent2"/>
              </a:gs>
            </a:gsLst>
            <a:lin ang="2700000" scaled="0"/>
          </a:gradFill>
          <a:ln w="57150" cap="rnd">
            <a:noFill/>
            <a:round/>
          </a:ln>
          <a:effectLst>
            <a:outerShdw blurRad="508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1" name="标题 1"/>
          <p:cNvSpPr txBox="1"/>
          <p:nvPr/>
        </p:nvSpPr>
        <p:spPr>
          <a:xfrm>
            <a:off x="776500" y="2267409"/>
            <a:ext cx="178001" cy="15583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2" name="标题 1"/>
          <p:cNvSpPr txBox="1"/>
          <p:nvPr/>
        </p:nvSpPr>
        <p:spPr>
          <a:xfrm>
            <a:off x="1200590" y="2140228"/>
            <a:ext cx="4754365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Rural Development</a:t>
            </a:r>
            <a:endParaRPr kumimoji="1" lang="zh-CN" altLang="en-US" sz="2400" dirty="0"/>
          </a:p>
        </p:txBody>
      </p:sp>
      <p:sp>
        <p:nvSpPr>
          <p:cNvPr id="13" name="标题 1"/>
          <p:cNvSpPr txBox="1"/>
          <p:nvPr/>
        </p:nvSpPr>
        <p:spPr>
          <a:xfrm>
            <a:off x="1200590" y="2422231"/>
            <a:ext cx="4754365" cy="65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LocationsNimgaon - Jali, Khed - Khonde</a:t>
            </a:r>
            <a:endParaRPr kumimoji="1" lang="zh-CN" altLang="en-US" sz="2400"/>
          </a:p>
        </p:txBody>
      </p:sp>
      <p:sp>
        <p:nvSpPr>
          <p:cNvPr id="14" name="标题 1"/>
          <p:cNvSpPr txBox="1"/>
          <p:nvPr/>
        </p:nvSpPr>
        <p:spPr>
          <a:xfrm>
            <a:off x="660400" y="1071262"/>
            <a:ext cx="410200" cy="41019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>
            <a:outerShdw blurRad="508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5" name="标题 1"/>
          <p:cNvSpPr txBox="1"/>
          <p:nvPr/>
        </p:nvSpPr>
        <p:spPr>
          <a:xfrm>
            <a:off x="776500" y="1187361"/>
            <a:ext cx="178001" cy="178001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6" name="标题 1"/>
          <p:cNvSpPr txBox="1"/>
          <p:nvPr/>
        </p:nvSpPr>
        <p:spPr>
          <a:xfrm>
            <a:off x="1200590" y="1071262"/>
            <a:ext cx="4754365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Academic Development</a:t>
            </a:r>
            <a:endParaRPr kumimoji="1" lang="zh-CN" altLang="en-US" sz="2400" dirty="0"/>
          </a:p>
        </p:txBody>
      </p:sp>
      <p:sp>
        <p:nvSpPr>
          <p:cNvPr id="17" name="标题 1"/>
          <p:cNvSpPr txBox="1"/>
          <p:nvPr/>
        </p:nvSpPr>
        <p:spPr>
          <a:xfrm>
            <a:off x="1200590" y="1356743"/>
            <a:ext cx="4754365" cy="65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Links to educational trust websites</a:t>
            </a:r>
            <a:endParaRPr kumimoji="1" lang="zh-CN" altLang="en-US" sz="2400"/>
          </a:p>
        </p:txBody>
      </p:sp>
      <p:sp>
        <p:nvSpPr>
          <p:cNvPr id="18" name="标题 1"/>
          <p:cNvSpPr txBox="1"/>
          <p:nvPr/>
        </p:nvSpPr>
        <p:spPr>
          <a:xfrm>
            <a:off x="660400" y="5340172"/>
            <a:ext cx="410200" cy="41019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>
            <a:outerShdw blurRad="508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9" name="标题 1"/>
          <p:cNvSpPr txBox="1"/>
          <p:nvPr/>
        </p:nvSpPr>
        <p:spPr>
          <a:xfrm>
            <a:off x="776500" y="5456271"/>
            <a:ext cx="178001" cy="178001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0" name="标题 1"/>
          <p:cNvSpPr txBox="1"/>
          <p:nvPr/>
        </p:nvSpPr>
        <p:spPr>
          <a:xfrm>
            <a:off x="1200590" y="5340172"/>
            <a:ext cx="4754365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Disaster Management</a:t>
            </a:r>
            <a:endParaRPr kumimoji="1" lang="zh-CN" altLang="en-US" sz="2400" dirty="0"/>
          </a:p>
        </p:txBody>
      </p:sp>
      <p:sp>
        <p:nvSpPr>
          <p:cNvPr id="21" name="标题 1"/>
          <p:cNvSpPr txBox="1"/>
          <p:nvPr/>
        </p:nvSpPr>
        <p:spPr>
          <a:xfrm>
            <a:off x="1200590" y="5625653"/>
            <a:ext cx="4754365" cy="65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Madanbhai Sura Institute of Business Management - MSIBM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Implemented Initiatives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6" name="Picture 25" descr="A group of banners with images of people and text&#10;&#10;Description automatically generated">
            <a:extLst>
              <a:ext uri="{FF2B5EF4-FFF2-40B4-BE49-F238E27FC236}">
                <a16:creationId xmlns:a16="http://schemas.microsoft.com/office/drawing/2014/main" xmlns="" id="{DED7BF93-9418-4288-1F45-AC4744BE6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60" y="176609"/>
            <a:ext cx="5082540" cy="646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14138" y="64167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Awards Given for Different Categories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5757" y="89288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07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DEF0A7-CD98-493D-9EA5-C6E3DE1D7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A person handing a person a bouquet of flowers&#10;&#10;Description automatically generated">
            <a:extLst>
              <a:ext uri="{FF2B5EF4-FFF2-40B4-BE49-F238E27FC236}">
                <a16:creationId xmlns:a16="http://schemas.microsoft.com/office/drawing/2014/main" xmlns="" id="{C12EF71C-ED0A-F7C1-0099-76F51DAB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32" y="2644177"/>
            <a:ext cx="2385294" cy="238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giving flowers to another person&#10;&#10;Description automatically generated">
            <a:extLst>
              <a:ext uri="{FF2B5EF4-FFF2-40B4-BE49-F238E27FC236}">
                <a16:creationId xmlns:a16="http://schemas.microsoft.com/office/drawing/2014/main" xmlns="" id="{B8DC936D-802A-FF43-1F2C-B00CB706A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2" y="3392223"/>
            <a:ext cx="2756263" cy="255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roup of people standing in front of a statue&#10;&#10;Description automatically generated">
            <a:extLst>
              <a:ext uri="{FF2B5EF4-FFF2-40B4-BE49-F238E27FC236}">
                <a16:creationId xmlns:a16="http://schemas.microsoft.com/office/drawing/2014/main" xmlns="" id="{B3A0A7D2-79C3-BCAB-ACF5-7B2C6269F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24" y="2036209"/>
            <a:ext cx="2111314" cy="239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group of men wearing face masks holding a certificate&#10;&#10;Description automatically generated">
            <a:extLst>
              <a:ext uri="{FF2B5EF4-FFF2-40B4-BE49-F238E27FC236}">
                <a16:creationId xmlns:a16="http://schemas.microsoft.com/office/drawing/2014/main" xmlns="" id="{B771842E-773F-B37F-8044-088321D91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99" y="3110407"/>
            <a:ext cx="2209800" cy="220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156350" y="1028700"/>
            <a:ext cx="7879300" cy="6989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Award List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972585"/>
            <a:ext cx="432001" cy="43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4" name="标题 1"/>
          <p:cNvSpPr txBox="1"/>
          <p:nvPr/>
        </p:nvSpPr>
        <p:spPr>
          <a:xfrm>
            <a:off x="696400" y="2080585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 sz="2400" b="1"/>
          </a:p>
        </p:txBody>
      </p:sp>
      <p:sp>
        <p:nvSpPr>
          <p:cNvPr id="5" name="标题 1"/>
          <p:cNvSpPr txBox="1"/>
          <p:nvPr/>
        </p:nvSpPr>
        <p:spPr>
          <a:xfrm>
            <a:off x="1252114" y="1972585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NGO, Excellence Vishwa Startup</a:t>
            </a:r>
            <a:endParaRPr kumimoji="1" lang="zh-CN" altLang="en-US" sz="2400" b="1"/>
          </a:p>
        </p:txBody>
      </p:sp>
      <p:sp>
        <p:nvSpPr>
          <p:cNvPr id="6" name="标题 1"/>
          <p:cNvSpPr txBox="1"/>
          <p:nvPr/>
        </p:nvSpPr>
        <p:spPr>
          <a:xfrm>
            <a:off x="6391186" y="1972585"/>
            <a:ext cx="432001" cy="43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7" name="标题 1"/>
          <p:cNvSpPr txBox="1"/>
          <p:nvPr/>
        </p:nvSpPr>
        <p:spPr>
          <a:xfrm>
            <a:off x="6427186" y="2080585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07</a:t>
            </a:r>
            <a:endParaRPr kumimoji="1" lang="zh-CN" altLang="en-US" sz="2400" b="1"/>
          </a:p>
        </p:txBody>
      </p:sp>
      <p:sp>
        <p:nvSpPr>
          <p:cNvPr id="8" name="标题 1"/>
          <p:cNvSpPr txBox="1"/>
          <p:nvPr/>
        </p:nvSpPr>
        <p:spPr>
          <a:xfrm>
            <a:off x="6982900" y="1972585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Professor, Excellence Vishwa Sarpanch</a:t>
            </a:r>
            <a:endParaRPr kumimoji="1" lang="zh-CN" altLang="en-US" sz="2400" b="1"/>
          </a:p>
        </p:txBody>
      </p:sp>
      <p:sp>
        <p:nvSpPr>
          <p:cNvPr id="9" name="标题 1"/>
          <p:cNvSpPr txBox="1"/>
          <p:nvPr/>
        </p:nvSpPr>
        <p:spPr>
          <a:xfrm>
            <a:off x="660400" y="2708020"/>
            <a:ext cx="432001" cy="43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10" name="标题 1"/>
          <p:cNvSpPr txBox="1"/>
          <p:nvPr/>
        </p:nvSpPr>
        <p:spPr>
          <a:xfrm>
            <a:off x="696400" y="2816020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 sz="2400" b="1"/>
          </a:p>
        </p:txBody>
      </p:sp>
      <p:sp>
        <p:nvSpPr>
          <p:cNvPr id="11" name="标题 1"/>
          <p:cNvSpPr txBox="1"/>
          <p:nvPr/>
        </p:nvSpPr>
        <p:spPr>
          <a:xfrm>
            <a:off x="1252114" y="2708019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Volunteer, Excellence Vishwa Youth Businessmen</a:t>
            </a:r>
            <a:endParaRPr kumimoji="1" lang="zh-CN" altLang="en-US" sz="2400" b="1"/>
          </a:p>
        </p:txBody>
      </p:sp>
      <p:sp>
        <p:nvSpPr>
          <p:cNvPr id="12" name="标题 1"/>
          <p:cNvSpPr txBox="1"/>
          <p:nvPr/>
        </p:nvSpPr>
        <p:spPr>
          <a:xfrm>
            <a:off x="6391186" y="2708020"/>
            <a:ext cx="432001" cy="43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13" name="标题 1"/>
          <p:cNvSpPr txBox="1"/>
          <p:nvPr/>
        </p:nvSpPr>
        <p:spPr>
          <a:xfrm>
            <a:off x="6427186" y="2816020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08</a:t>
            </a:r>
            <a:endParaRPr kumimoji="1" lang="zh-CN" altLang="en-US" sz="2400" b="1"/>
          </a:p>
        </p:txBody>
      </p:sp>
      <p:sp>
        <p:nvSpPr>
          <p:cNvPr id="14" name="标题 1"/>
          <p:cNvSpPr txBox="1"/>
          <p:nvPr/>
        </p:nvSpPr>
        <p:spPr>
          <a:xfrm>
            <a:off x="6982900" y="2708019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Non- Teaching Staff, Excellence Vishwa Artist</a:t>
            </a:r>
            <a:endParaRPr kumimoji="1" lang="zh-CN" altLang="en-US" sz="2400" b="1"/>
          </a:p>
        </p:txBody>
      </p:sp>
      <p:sp>
        <p:nvSpPr>
          <p:cNvPr id="15" name="标题 1"/>
          <p:cNvSpPr txBox="1"/>
          <p:nvPr/>
        </p:nvSpPr>
        <p:spPr>
          <a:xfrm>
            <a:off x="660400" y="3443454"/>
            <a:ext cx="432001" cy="43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16" name="标题 1"/>
          <p:cNvSpPr txBox="1"/>
          <p:nvPr/>
        </p:nvSpPr>
        <p:spPr>
          <a:xfrm>
            <a:off x="696400" y="3551454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 sz="2400" b="1"/>
          </a:p>
        </p:txBody>
      </p:sp>
      <p:sp>
        <p:nvSpPr>
          <p:cNvPr id="17" name="标题 1"/>
          <p:cNvSpPr txBox="1"/>
          <p:nvPr/>
        </p:nvSpPr>
        <p:spPr>
          <a:xfrm>
            <a:off x="1252114" y="3443453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College, Excellence Vishwa Hospital</a:t>
            </a:r>
            <a:endParaRPr kumimoji="1" lang="zh-CN" altLang="en-US" sz="2400" b="1"/>
          </a:p>
        </p:txBody>
      </p:sp>
      <p:sp>
        <p:nvSpPr>
          <p:cNvPr id="18" name="标题 1"/>
          <p:cNvSpPr txBox="1"/>
          <p:nvPr/>
        </p:nvSpPr>
        <p:spPr>
          <a:xfrm>
            <a:off x="6391186" y="3443454"/>
            <a:ext cx="432001" cy="43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19" name="标题 1"/>
          <p:cNvSpPr txBox="1"/>
          <p:nvPr/>
        </p:nvSpPr>
        <p:spPr>
          <a:xfrm>
            <a:off x="6427186" y="3551454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09</a:t>
            </a:r>
            <a:endParaRPr kumimoji="1" lang="zh-CN" altLang="en-US" sz="2400" b="1"/>
          </a:p>
        </p:txBody>
      </p:sp>
      <p:sp>
        <p:nvSpPr>
          <p:cNvPr id="20" name="标题 1"/>
          <p:cNvSpPr txBox="1"/>
          <p:nvPr/>
        </p:nvSpPr>
        <p:spPr>
          <a:xfrm>
            <a:off x="6982900" y="3443453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NAAC Co- ordinator, Excellence Vishwa Dancer</a:t>
            </a:r>
            <a:endParaRPr kumimoji="1" lang="zh-CN" altLang="en-US" sz="2400" b="1"/>
          </a:p>
        </p:txBody>
      </p:sp>
      <p:sp>
        <p:nvSpPr>
          <p:cNvPr id="21" name="标题 1"/>
          <p:cNvSpPr txBox="1"/>
          <p:nvPr/>
        </p:nvSpPr>
        <p:spPr>
          <a:xfrm>
            <a:off x="660400" y="4178888"/>
            <a:ext cx="432001" cy="43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22" name="标题 1"/>
          <p:cNvSpPr txBox="1"/>
          <p:nvPr/>
        </p:nvSpPr>
        <p:spPr>
          <a:xfrm>
            <a:off x="696400" y="4286888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 sz="2400" b="1"/>
          </a:p>
        </p:txBody>
      </p:sp>
      <p:sp>
        <p:nvSpPr>
          <p:cNvPr id="23" name="标题 1"/>
          <p:cNvSpPr txBox="1"/>
          <p:nvPr/>
        </p:nvSpPr>
        <p:spPr>
          <a:xfrm>
            <a:off x="1252114" y="4178887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Department, Excellence Vishwa Doctor</a:t>
            </a:r>
            <a:endParaRPr kumimoji="1" lang="zh-CN" altLang="en-US" sz="2400" b="1"/>
          </a:p>
        </p:txBody>
      </p:sp>
      <p:sp>
        <p:nvSpPr>
          <p:cNvPr id="24" name="标题 1"/>
          <p:cNvSpPr txBox="1"/>
          <p:nvPr/>
        </p:nvSpPr>
        <p:spPr>
          <a:xfrm>
            <a:off x="6391186" y="4178888"/>
            <a:ext cx="432001" cy="43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25" name="标题 1"/>
          <p:cNvSpPr txBox="1"/>
          <p:nvPr/>
        </p:nvSpPr>
        <p:spPr>
          <a:xfrm>
            <a:off x="6427186" y="4286888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10</a:t>
            </a:r>
            <a:endParaRPr kumimoji="1" lang="zh-CN" altLang="en-US" sz="2400" b="1"/>
          </a:p>
        </p:txBody>
      </p:sp>
      <p:sp>
        <p:nvSpPr>
          <p:cNvPr id="26" name="标题 1"/>
          <p:cNvSpPr txBox="1"/>
          <p:nvPr/>
        </p:nvSpPr>
        <p:spPr>
          <a:xfrm>
            <a:off x="6982900" y="4178887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Research Project, Excellence Vishwa Singer</a:t>
            </a:r>
            <a:endParaRPr kumimoji="1" lang="zh-CN" altLang="en-US" sz="2400" b="1"/>
          </a:p>
        </p:txBody>
      </p:sp>
      <p:sp>
        <p:nvSpPr>
          <p:cNvPr id="27" name="标题 1"/>
          <p:cNvSpPr txBox="1"/>
          <p:nvPr/>
        </p:nvSpPr>
        <p:spPr>
          <a:xfrm>
            <a:off x="660400" y="4914321"/>
            <a:ext cx="432001" cy="43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28" name="标题 1"/>
          <p:cNvSpPr txBox="1"/>
          <p:nvPr/>
        </p:nvSpPr>
        <p:spPr>
          <a:xfrm>
            <a:off x="696400" y="5022321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 sz="2400" b="1"/>
          </a:p>
        </p:txBody>
      </p:sp>
      <p:sp>
        <p:nvSpPr>
          <p:cNvPr id="29" name="标题 1"/>
          <p:cNvSpPr txBox="1"/>
          <p:nvPr/>
        </p:nvSpPr>
        <p:spPr>
          <a:xfrm>
            <a:off x="1252114" y="4914321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Principal, Excellence Vishwa Lawyer</a:t>
            </a:r>
            <a:endParaRPr kumimoji="1" lang="zh-CN" altLang="en-US" sz="2400" b="1"/>
          </a:p>
        </p:txBody>
      </p:sp>
      <p:sp>
        <p:nvSpPr>
          <p:cNvPr id="30" name="标题 1"/>
          <p:cNvSpPr txBox="1"/>
          <p:nvPr/>
        </p:nvSpPr>
        <p:spPr>
          <a:xfrm>
            <a:off x="6391186" y="4914321"/>
            <a:ext cx="432001" cy="43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31" name="标题 1"/>
          <p:cNvSpPr txBox="1"/>
          <p:nvPr/>
        </p:nvSpPr>
        <p:spPr>
          <a:xfrm>
            <a:off x="6427186" y="5022321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11</a:t>
            </a:r>
            <a:endParaRPr kumimoji="1" lang="zh-CN" altLang="en-US" sz="2400" b="1"/>
          </a:p>
        </p:txBody>
      </p:sp>
      <p:sp>
        <p:nvSpPr>
          <p:cNvPr id="32" name="标题 1"/>
          <p:cNvSpPr txBox="1"/>
          <p:nvPr/>
        </p:nvSpPr>
        <p:spPr>
          <a:xfrm>
            <a:off x="6982900" y="4914321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Team (Game), Excellence Vishwa Agriculture Firm</a:t>
            </a:r>
            <a:endParaRPr kumimoji="1" lang="zh-CN" altLang="en-US" sz="2400" b="1"/>
          </a:p>
        </p:txBody>
      </p:sp>
      <p:sp>
        <p:nvSpPr>
          <p:cNvPr id="33" name="标题 1"/>
          <p:cNvSpPr txBox="1"/>
          <p:nvPr/>
        </p:nvSpPr>
        <p:spPr>
          <a:xfrm>
            <a:off x="660400" y="5649755"/>
            <a:ext cx="432001" cy="432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34" name="标题 1"/>
          <p:cNvSpPr txBox="1"/>
          <p:nvPr/>
        </p:nvSpPr>
        <p:spPr>
          <a:xfrm>
            <a:off x="696400" y="5757755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 sz="2400" b="1"/>
          </a:p>
        </p:txBody>
      </p:sp>
      <p:sp>
        <p:nvSpPr>
          <p:cNvPr id="35" name="标题 1"/>
          <p:cNvSpPr txBox="1"/>
          <p:nvPr/>
        </p:nvSpPr>
        <p:spPr>
          <a:xfrm>
            <a:off x="1252114" y="5649754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Vice Principal, Excellence Vishwa Gram Panchayat</a:t>
            </a:r>
            <a:endParaRPr kumimoji="1" lang="zh-CN" altLang="en-US" sz="2400" b="1"/>
          </a:p>
        </p:txBody>
      </p:sp>
      <p:sp>
        <p:nvSpPr>
          <p:cNvPr id="36" name="标题 1"/>
          <p:cNvSpPr txBox="1"/>
          <p:nvPr/>
        </p:nvSpPr>
        <p:spPr>
          <a:xfrm>
            <a:off x="6391186" y="5649755"/>
            <a:ext cx="432001" cy="432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sp>
        <p:nvSpPr>
          <p:cNvPr id="37" name="标题 1"/>
          <p:cNvSpPr txBox="1"/>
          <p:nvPr/>
        </p:nvSpPr>
        <p:spPr>
          <a:xfrm>
            <a:off x="6427186" y="5757755"/>
            <a:ext cx="360000" cy="216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12</a:t>
            </a:r>
            <a:endParaRPr kumimoji="1" lang="zh-CN" altLang="en-US" sz="2400" b="1"/>
          </a:p>
        </p:txBody>
      </p:sp>
      <p:sp>
        <p:nvSpPr>
          <p:cNvPr id="38" name="标题 1"/>
          <p:cNvSpPr txBox="1"/>
          <p:nvPr/>
        </p:nvSpPr>
        <p:spPr>
          <a:xfrm>
            <a:off x="6982900" y="5649754"/>
            <a:ext cx="453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Excellence Vishwa Player (Game), Excellence Vishwa Farmer</a:t>
            </a:r>
            <a:endParaRPr kumimoji="1" lang="zh-CN" altLang="en-US" sz="2400" b="1"/>
          </a:p>
        </p:txBody>
      </p:sp>
      <p:sp>
        <p:nvSpPr>
          <p:cNvPr id="39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Recognition in Various Fields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Picture 40" descr="A gold star trophy on a black background&#10;&#10;Description automatically generated">
            <a:extLst>
              <a:ext uri="{FF2B5EF4-FFF2-40B4-BE49-F238E27FC236}">
                <a16:creationId xmlns:a16="http://schemas.microsoft.com/office/drawing/2014/main" xmlns="" id="{0A39470A-FA00-BCD1-9660-3780D391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42" y="-48278"/>
            <a:ext cx="2638815" cy="197560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787024" y="130054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Income Statement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494424" y="381264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08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F87F88-7253-42C5-BB59-A8B051FDA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Hands holding a pile of coins with a tree growing on it&#10;&#10;Description automatically generated">
            <a:extLst>
              <a:ext uri="{FF2B5EF4-FFF2-40B4-BE49-F238E27FC236}">
                <a16:creationId xmlns:a16="http://schemas.microsoft.com/office/drawing/2014/main" xmlns="" id="{14CEF856-EA88-5931-89C8-E4DEA033B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32" y="2473135"/>
            <a:ext cx="6176133" cy="3429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399" y="1132196"/>
            <a:ext cx="2700000" cy="14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 b="1"/>
          </a:p>
        </p:txBody>
      </p:sp>
      <p:sp>
        <p:nvSpPr>
          <p:cNvPr id="3" name="标题 1"/>
          <p:cNvSpPr txBox="1"/>
          <p:nvPr/>
        </p:nvSpPr>
        <p:spPr>
          <a:xfrm>
            <a:off x="677907" y="723900"/>
            <a:ext cx="3480625" cy="51009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Contents</a:t>
            </a:r>
            <a:endParaRPr kumimoji="1" lang="zh-CN" altLang="en-US" sz="1600" b="1" dirty="0"/>
          </a:p>
        </p:txBody>
      </p:sp>
      <p:sp>
        <p:nvSpPr>
          <p:cNvPr id="4" name="标题 1"/>
          <p:cNvSpPr txBox="1"/>
          <p:nvPr/>
        </p:nvSpPr>
        <p:spPr>
          <a:xfrm>
            <a:off x="4823797" y="174057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Presidential Remarks</a:t>
            </a:r>
            <a:endParaRPr kumimoji="1" lang="zh-CN" altLang="en-US" sz="2000" b="1"/>
          </a:p>
        </p:txBody>
      </p:sp>
      <p:sp>
        <p:nvSpPr>
          <p:cNvPr id="5" name="标题 1"/>
          <p:cNvSpPr txBox="1"/>
          <p:nvPr/>
        </p:nvSpPr>
        <p:spPr>
          <a:xfrm>
            <a:off x="4451650" y="1769401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2.</a:t>
            </a:r>
            <a:endParaRPr kumimoji="1" lang="zh-CN" altLang="en-US" sz="2000" b="1"/>
          </a:p>
        </p:txBody>
      </p:sp>
      <p:sp>
        <p:nvSpPr>
          <p:cNvPr id="6" name="标题 1"/>
          <p:cNvSpPr txBox="1"/>
          <p:nvPr/>
        </p:nvSpPr>
        <p:spPr>
          <a:xfrm>
            <a:off x="668351" y="1769401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1.</a:t>
            </a:r>
            <a:endParaRPr kumimoji="1" lang="zh-CN" altLang="en-US" sz="2000" b="1"/>
          </a:p>
        </p:txBody>
      </p:sp>
      <p:sp>
        <p:nvSpPr>
          <p:cNvPr id="7" name="标题 1"/>
          <p:cNvSpPr txBox="1"/>
          <p:nvPr/>
        </p:nvSpPr>
        <p:spPr>
          <a:xfrm>
            <a:off x="1040498" y="174057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Introduction</a:t>
            </a:r>
            <a:endParaRPr kumimoji="1" lang="zh-CN" altLang="en-US" sz="2000" b="1"/>
          </a:p>
        </p:txBody>
      </p:sp>
      <p:sp>
        <p:nvSpPr>
          <p:cNvPr id="8" name="标题 1"/>
          <p:cNvSpPr txBox="1"/>
          <p:nvPr/>
        </p:nvSpPr>
        <p:spPr>
          <a:xfrm>
            <a:off x="8602347" y="174057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Trustee Board</a:t>
            </a:r>
            <a:endParaRPr kumimoji="1" lang="zh-CN" altLang="en-US" sz="2000" b="1"/>
          </a:p>
        </p:txBody>
      </p:sp>
      <p:sp>
        <p:nvSpPr>
          <p:cNvPr id="9" name="标题 1"/>
          <p:cNvSpPr txBox="1"/>
          <p:nvPr/>
        </p:nvSpPr>
        <p:spPr>
          <a:xfrm>
            <a:off x="8226997" y="1769401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3.</a:t>
            </a:r>
            <a:endParaRPr kumimoji="1" lang="zh-CN" altLang="en-US" sz="2000" b="1"/>
          </a:p>
        </p:txBody>
      </p:sp>
      <p:sp>
        <p:nvSpPr>
          <p:cNvPr id="10" name="标题 1"/>
          <p:cNvSpPr txBox="1"/>
          <p:nvPr/>
        </p:nvSpPr>
        <p:spPr>
          <a:xfrm>
            <a:off x="4823797" y="250662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Unique Activities (2018-2024)</a:t>
            </a:r>
            <a:endParaRPr kumimoji="1" lang="zh-CN" altLang="en-US" sz="2000" b="1"/>
          </a:p>
        </p:txBody>
      </p:sp>
      <p:sp>
        <p:nvSpPr>
          <p:cNvPr id="11" name="标题 1"/>
          <p:cNvSpPr txBox="1"/>
          <p:nvPr/>
        </p:nvSpPr>
        <p:spPr>
          <a:xfrm>
            <a:off x="1040498" y="250662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Vision and Mission</a:t>
            </a:r>
            <a:endParaRPr kumimoji="1" lang="zh-CN" altLang="en-US" sz="2000" b="1"/>
          </a:p>
        </p:txBody>
      </p:sp>
      <p:sp>
        <p:nvSpPr>
          <p:cNvPr id="12" name="标题 1"/>
          <p:cNvSpPr txBox="1"/>
          <p:nvPr/>
        </p:nvSpPr>
        <p:spPr>
          <a:xfrm>
            <a:off x="668351" y="252209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4.</a:t>
            </a:r>
            <a:endParaRPr kumimoji="1" lang="zh-CN" altLang="en-US" sz="2000" b="1"/>
          </a:p>
        </p:txBody>
      </p:sp>
      <p:sp>
        <p:nvSpPr>
          <p:cNvPr id="13" name="标题 1"/>
          <p:cNvSpPr txBox="1"/>
          <p:nvPr/>
        </p:nvSpPr>
        <p:spPr>
          <a:xfrm>
            <a:off x="4451650" y="252209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5.</a:t>
            </a:r>
            <a:endParaRPr kumimoji="1" lang="zh-CN" altLang="en-US" sz="2000" b="1"/>
          </a:p>
        </p:txBody>
      </p:sp>
      <p:sp>
        <p:nvSpPr>
          <p:cNvPr id="14" name="标题 1"/>
          <p:cNvSpPr txBox="1"/>
          <p:nvPr/>
        </p:nvSpPr>
        <p:spPr>
          <a:xfrm>
            <a:off x="8602347" y="250662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Audit of Extension and Outreach Activities</a:t>
            </a:r>
            <a:endParaRPr kumimoji="1" lang="zh-CN" altLang="en-US" sz="2000" b="1"/>
          </a:p>
        </p:txBody>
      </p:sp>
      <p:sp>
        <p:nvSpPr>
          <p:cNvPr id="15" name="标题 1"/>
          <p:cNvSpPr txBox="1"/>
          <p:nvPr/>
        </p:nvSpPr>
        <p:spPr>
          <a:xfrm>
            <a:off x="8226997" y="252209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6.</a:t>
            </a:r>
            <a:endParaRPr kumimoji="1" lang="zh-CN" altLang="en-US" sz="2000" b="1"/>
          </a:p>
        </p:txBody>
      </p:sp>
      <p:sp>
        <p:nvSpPr>
          <p:cNvPr id="16" name="标题 1"/>
          <p:cNvSpPr txBox="1"/>
          <p:nvPr/>
        </p:nvSpPr>
        <p:spPr>
          <a:xfrm>
            <a:off x="4823797" y="327266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Income Statement</a:t>
            </a:r>
            <a:endParaRPr kumimoji="1" lang="zh-CN" altLang="en-US" sz="2000" b="1"/>
          </a:p>
        </p:txBody>
      </p:sp>
      <p:sp>
        <p:nvSpPr>
          <p:cNvPr id="17" name="标题 1"/>
          <p:cNvSpPr txBox="1"/>
          <p:nvPr/>
        </p:nvSpPr>
        <p:spPr>
          <a:xfrm>
            <a:off x="1040498" y="327266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Awards Given for Different Categories</a:t>
            </a:r>
            <a:endParaRPr kumimoji="1" lang="zh-CN" altLang="en-US" sz="2000" b="1" dirty="0"/>
          </a:p>
        </p:txBody>
      </p:sp>
      <p:sp>
        <p:nvSpPr>
          <p:cNvPr id="18" name="标题 1"/>
          <p:cNvSpPr txBox="1"/>
          <p:nvPr/>
        </p:nvSpPr>
        <p:spPr>
          <a:xfrm>
            <a:off x="668351" y="3288142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7.</a:t>
            </a:r>
            <a:endParaRPr kumimoji="1" lang="zh-CN" altLang="en-US" sz="2000" b="1"/>
          </a:p>
        </p:txBody>
      </p:sp>
      <p:sp>
        <p:nvSpPr>
          <p:cNvPr id="19" name="标题 1"/>
          <p:cNvSpPr txBox="1"/>
          <p:nvPr/>
        </p:nvSpPr>
        <p:spPr>
          <a:xfrm>
            <a:off x="4451650" y="3288142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8.</a:t>
            </a:r>
            <a:endParaRPr kumimoji="1" lang="zh-CN" altLang="en-US" sz="2000" b="1"/>
          </a:p>
        </p:txBody>
      </p:sp>
      <p:sp>
        <p:nvSpPr>
          <p:cNvPr id="20" name="标题 1"/>
          <p:cNvSpPr txBox="1"/>
          <p:nvPr/>
        </p:nvSpPr>
        <p:spPr>
          <a:xfrm>
            <a:off x="8602347" y="327266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Research Grants Awarded</a:t>
            </a:r>
            <a:endParaRPr kumimoji="1" lang="zh-CN" altLang="en-US" sz="2000" b="1"/>
          </a:p>
        </p:txBody>
      </p:sp>
      <p:sp>
        <p:nvSpPr>
          <p:cNvPr id="21" name="标题 1"/>
          <p:cNvSpPr txBox="1"/>
          <p:nvPr/>
        </p:nvSpPr>
        <p:spPr>
          <a:xfrm>
            <a:off x="8226997" y="3288142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9.</a:t>
            </a:r>
            <a:endParaRPr kumimoji="1" lang="zh-CN" altLang="en-US" sz="2000" b="1"/>
          </a:p>
        </p:txBody>
      </p:sp>
      <p:sp>
        <p:nvSpPr>
          <p:cNvPr id="22" name="标题 1"/>
          <p:cNvSpPr txBox="1"/>
          <p:nvPr/>
        </p:nvSpPr>
        <p:spPr>
          <a:xfrm>
            <a:off x="4823797" y="403871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Online Workshop Seminar Conducted</a:t>
            </a:r>
            <a:endParaRPr kumimoji="1" lang="zh-CN" altLang="en-US" sz="2000" b="1"/>
          </a:p>
        </p:txBody>
      </p:sp>
      <p:sp>
        <p:nvSpPr>
          <p:cNvPr id="23" name="标题 1"/>
          <p:cNvSpPr txBox="1"/>
          <p:nvPr/>
        </p:nvSpPr>
        <p:spPr>
          <a:xfrm>
            <a:off x="1040498" y="403871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E-Book Publication Summary</a:t>
            </a:r>
            <a:endParaRPr kumimoji="1" lang="zh-CN" altLang="en-US" sz="2000" b="1"/>
          </a:p>
        </p:txBody>
      </p:sp>
      <p:sp>
        <p:nvSpPr>
          <p:cNvPr id="24" name="标题 1"/>
          <p:cNvSpPr txBox="1"/>
          <p:nvPr/>
        </p:nvSpPr>
        <p:spPr>
          <a:xfrm>
            <a:off x="668351" y="405418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10.</a:t>
            </a:r>
            <a:endParaRPr kumimoji="1" lang="zh-CN" altLang="en-US" sz="2000" b="1"/>
          </a:p>
        </p:txBody>
      </p:sp>
      <p:sp>
        <p:nvSpPr>
          <p:cNvPr id="25" name="标题 1"/>
          <p:cNvSpPr txBox="1"/>
          <p:nvPr/>
        </p:nvSpPr>
        <p:spPr>
          <a:xfrm>
            <a:off x="4451650" y="405418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11.</a:t>
            </a:r>
            <a:endParaRPr kumimoji="1" lang="zh-CN" altLang="en-US" sz="2000" b="1"/>
          </a:p>
        </p:txBody>
      </p:sp>
      <p:sp>
        <p:nvSpPr>
          <p:cNvPr id="26" name="标题 1"/>
          <p:cNvSpPr txBox="1"/>
          <p:nvPr/>
        </p:nvSpPr>
        <p:spPr>
          <a:xfrm>
            <a:off x="8602347" y="403871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Visits of Renowned Persons</a:t>
            </a:r>
            <a:endParaRPr kumimoji="1" lang="zh-CN" altLang="en-US" sz="2000" b="1"/>
          </a:p>
        </p:txBody>
      </p:sp>
      <p:sp>
        <p:nvSpPr>
          <p:cNvPr id="27" name="标题 1"/>
          <p:cNvSpPr txBox="1"/>
          <p:nvPr/>
        </p:nvSpPr>
        <p:spPr>
          <a:xfrm>
            <a:off x="8226997" y="405418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12.</a:t>
            </a:r>
            <a:endParaRPr kumimoji="1" lang="zh-CN" altLang="en-US" sz="2000" b="1"/>
          </a:p>
        </p:txBody>
      </p:sp>
      <p:sp>
        <p:nvSpPr>
          <p:cNvPr id="28" name="标题 1"/>
          <p:cNvSpPr txBox="1"/>
          <p:nvPr/>
        </p:nvSpPr>
        <p:spPr>
          <a:xfrm>
            <a:off x="4823797" y="480475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NGO Document Details</a:t>
            </a:r>
            <a:endParaRPr kumimoji="1" lang="zh-CN" altLang="en-US" sz="2000" b="1"/>
          </a:p>
        </p:txBody>
      </p:sp>
      <p:sp>
        <p:nvSpPr>
          <p:cNvPr id="29" name="标题 1"/>
          <p:cNvSpPr txBox="1"/>
          <p:nvPr/>
        </p:nvSpPr>
        <p:spPr>
          <a:xfrm>
            <a:off x="1040498" y="480475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Proposed Initiatives</a:t>
            </a:r>
            <a:endParaRPr kumimoji="1" lang="zh-CN" altLang="en-US" sz="2000" b="1"/>
          </a:p>
        </p:txBody>
      </p:sp>
      <p:sp>
        <p:nvSpPr>
          <p:cNvPr id="30" name="标题 1"/>
          <p:cNvSpPr txBox="1"/>
          <p:nvPr/>
        </p:nvSpPr>
        <p:spPr>
          <a:xfrm>
            <a:off x="668351" y="4820232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13.</a:t>
            </a:r>
            <a:endParaRPr kumimoji="1" lang="zh-CN" altLang="en-US" sz="2000" b="1"/>
          </a:p>
        </p:txBody>
      </p:sp>
      <p:sp>
        <p:nvSpPr>
          <p:cNvPr id="31" name="标题 1"/>
          <p:cNvSpPr txBox="1"/>
          <p:nvPr/>
        </p:nvSpPr>
        <p:spPr>
          <a:xfrm>
            <a:off x="4451650" y="4820232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14.</a:t>
            </a:r>
            <a:endParaRPr kumimoji="1" lang="zh-CN" altLang="en-US" sz="2000" b="1"/>
          </a:p>
        </p:txBody>
      </p:sp>
      <p:sp>
        <p:nvSpPr>
          <p:cNvPr id="32" name="标题 1"/>
          <p:cNvSpPr txBox="1"/>
          <p:nvPr/>
        </p:nvSpPr>
        <p:spPr>
          <a:xfrm>
            <a:off x="8602347" y="4804755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Conclusion</a:t>
            </a:r>
            <a:endParaRPr kumimoji="1" lang="zh-CN" altLang="en-US" sz="2000" b="1"/>
          </a:p>
        </p:txBody>
      </p:sp>
      <p:sp>
        <p:nvSpPr>
          <p:cNvPr id="33" name="标题 1"/>
          <p:cNvSpPr txBox="1"/>
          <p:nvPr/>
        </p:nvSpPr>
        <p:spPr>
          <a:xfrm>
            <a:off x="8226997" y="4820232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15.</a:t>
            </a:r>
            <a:endParaRPr kumimoji="1" lang="zh-CN" altLang="en-US" sz="2000" b="1"/>
          </a:p>
        </p:txBody>
      </p:sp>
      <p:sp>
        <p:nvSpPr>
          <p:cNvPr id="34" name="标题 1"/>
          <p:cNvSpPr txBox="1"/>
          <p:nvPr/>
        </p:nvSpPr>
        <p:spPr>
          <a:xfrm>
            <a:off x="1040498" y="5570800"/>
            <a:ext cx="2916000" cy="5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Contact Information</a:t>
            </a:r>
            <a:endParaRPr kumimoji="1" lang="zh-CN" altLang="en-US" sz="2000" b="1"/>
          </a:p>
        </p:txBody>
      </p:sp>
      <p:sp>
        <p:nvSpPr>
          <p:cNvPr id="35" name="标题 1"/>
          <p:cNvSpPr txBox="1"/>
          <p:nvPr/>
        </p:nvSpPr>
        <p:spPr>
          <a:xfrm>
            <a:off x="668351" y="5586277"/>
            <a:ext cx="360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16.</a:t>
            </a:r>
            <a:endParaRPr kumimoji="1" lang="zh-CN" altLang="en-US" sz="20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aph with numbers and a bar chart&#10;&#10;Description automatically generated">
            <a:extLst>
              <a:ext uri="{FF2B5EF4-FFF2-40B4-BE49-F238E27FC236}">
                <a16:creationId xmlns:a16="http://schemas.microsoft.com/office/drawing/2014/main" xmlns="" id="{85205AF6-0FDE-0FEE-289E-389A4573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1" y="1045029"/>
            <a:ext cx="10391038" cy="541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标题 1"/>
          <p:cNvSpPr txBox="1"/>
          <p:nvPr/>
        </p:nvSpPr>
        <p:spPr>
          <a:xfrm>
            <a:off x="9446527" y="226469"/>
            <a:ext cx="2381618" cy="1724201"/>
          </a:xfrm>
          <a:custGeom>
            <a:avLst/>
            <a:gdLst>
              <a:gd name="T0" fmla="*/ 592 w 655"/>
              <a:gd name="T1" fmla="*/ 6 h 719"/>
              <a:gd name="T2" fmla="*/ 46 w 655"/>
              <a:gd name="T3" fmla="*/ 105 h 719"/>
              <a:gd name="T4" fmla="*/ 3 w 655"/>
              <a:gd name="T5" fmla="*/ 162 h 719"/>
              <a:gd name="T6" fmla="*/ 37 w 655"/>
              <a:gd name="T7" fmla="*/ 480 h 719"/>
              <a:gd name="T8" fmla="*/ 78 w 655"/>
              <a:gd name="T9" fmla="*/ 525 h 719"/>
              <a:gd name="T10" fmla="*/ 377 w 655"/>
              <a:gd name="T11" fmla="*/ 589 h 719"/>
              <a:gd name="T12" fmla="*/ 341 w 655"/>
              <a:gd name="T13" fmla="*/ 693 h 719"/>
              <a:gd name="T14" fmla="*/ 365 w 655"/>
              <a:gd name="T15" fmla="*/ 708 h 719"/>
              <a:gd name="T16" fmla="*/ 504 w 655"/>
              <a:gd name="T17" fmla="*/ 568 h 719"/>
              <a:gd name="T18" fmla="*/ 506 w 655"/>
              <a:gd name="T19" fmla="*/ 564 h 719"/>
              <a:gd name="T20" fmla="*/ 622 w 655"/>
              <a:gd name="T21" fmla="*/ 451 h 719"/>
              <a:gd name="T22" fmla="*/ 638 w 655"/>
              <a:gd name="T23" fmla="*/ 417 h 719"/>
              <a:gd name="T24" fmla="*/ 653 w 655"/>
              <a:gd name="T25" fmla="*/ 59 h 719"/>
              <a:gd name="T26" fmla="*/ 592 w 655"/>
              <a:gd name="T27" fmla="*/ 6 h 719"/>
            </a:gdLst>
            <a:ahLst/>
            <a:cxnLst/>
            <a:rect l="0" t="0" r="r" b="b"/>
            <a:pathLst>
              <a:path w="655" h="719">
                <a:moveTo>
                  <a:pt x="592" y="6"/>
                </a:moveTo>
                <a:cubicBezTo>
                  <a:pt x="46" y="105"/>
                  <a:pt x="46" y="105"/>
                  <a:pt x="46" y="105"/>
                </a:cubicBezTo>
                <a:cubicBezTo>
                  <a:pt x="19" y="110"/>
                  <a:pt x="0" y="135"/>
                  <a:pt x="3" y="162"/>
                </a:cubicBezTo>
                <a:cubicBezTo>
                  <a:pt x="37" y="480"/>
                  <a:pt x="37" y="480"/>
                  <a:pt x="37" y="480"/>
                </a:cubicBezTo>
                <a:cubicBezTo>
                  <a:pt x="40" y="502"/>
                  <a:pt x="56" y="521"/>
                  <a:pt x="78" y="525"/>
                </a:cubicBezTo>
                <a:cubicBezTo>
                  <a:pt x="377" y="589"/>
                  <a:pt x="377" y="589"/>
                  <a:pt x="377" y="589"/>
                </a:cubicBezTo>
                <a:cubicBezTo>
                  <a:pt x="366" y="619"/>
                  <a:pt x="352" y="660"/>
                  <a:pt x="341" y="693"/>
                </a:cubicBezTo>
                <a:cubicBezTo>
                  <a:pt x="336" y="708"/>
                  <a:pt x="354" y="719"/>
                  <a:pt x="365" y="708"/>
                </a:cubicBezTo>
                <a:cubicBezTo>
                  <a:pt x="504" y="568"/>
                  <a:pt x="504" y="568"/>
                  <a:pt x="504" y="568"/>
                </a:cubicBezTo>
                <a:cubicBezTo>
                  <a:pt x="505" y="567"/>
                  <a:pt x="506" y="566"/>
                  <a:pt x="506" y="564"/>
                </a:cubicBezTo>
                <a:cubicBezTo>
                  <a:pt x="622" y="451"/>
                  <a:pt x="622" y="451"/>
                  <a:pt x="622" y="451"/>
                </a:cubicBezTo>
                <a:cubicBezTo>
                  <a:pt x="631" y="442"/>
                  <a:pt x="637" y="430"/>
                  <a:pt x="638" y="417"/>
                </a:cubicBezTo>
                <a:cubicBezTo>
                  <a:pt x="653" y="59"/>
                  <a:pt x="653" y="59"/>
                  <a:pt x="653" y="59"/>
                </a:cubicBezTo>
                <a:cubicBezTo>
                  <a:pt x="655" y="26"/>
                  <a:pt x="625" y="0"/>
                  <a:pt x="592" y="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 flipV="1">
            <a:off x="4228832" y="1595836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122268" y="720293"/>
            <a:ext cx="3051910" cy="4386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Financial</a:t>
            </a:r>
          </a:p>
          <a:p>
            <a:pPr algn="ctr"/>
            <a:r>
              <a:rPr kumimoji="1" lang="en-US" altLang="zh-CN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Statements</a:t>
            </a:r>
            <a:endParaRPr kumimoji="1" lang="zh-CN" altLang="en-US" sz="2000" dirty="0"/>
          </a:p>
        </p:txBody>
      </p:sp>
      <p:cxnSp>
        <p:nvCxnSpPr>
          <p:cNvPr id="5" name="标题 1"/>
          <p:cNvCxnSpPr/>
          <p:nvPr/>
        </p:nvCxnSpPr>
        <p:spPr>
          <a:xfrm>
            <a:off x="215810" y="2303157"/>
            <a:ext cx="3240000" cy="0"/>
          </a:xfrm>
          <a:prstGeom prst="line">
            <a:avLst/>
          </a:prstGeom>
          <a:noFill/>
          <a:ln w="6350" cap="sq">
            <a:solidFill>
              <a:schemeClr val="bg1"/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Detailed Financials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656396" y="-109434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Research Grants Awarded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368015" y="141776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09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FE94D5-5A16-4F2F-A6B6-FD7A9D86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3" name="Picture 12" descr="A poster of a large group of people standing on a blu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AEE4A4A8-4966-1F12-E3DB-FCA991803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9" y="2471056"/>
            <a:ext cx="9187542" cy="415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707744" y="1487349"/>
            <a:ext cx="457200" cy="23461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3" name="标题 1"/>
          <p:cNvSpPr txBox="1"/>
          <p:nvPr/>
        </p:nvSpPr>
        <p:spPr>
          <a:xfrm>
            <a:off x="924971" y="1481307"/>
            <a:ext cx="4314092" cy="1063476"/>
          </a:xfrm>
          <a:prstGeom prst="rect">
            <a:avLst/>
          </a:prstGeom>
          <a:solidFill>
            <a:schemeClr val="accent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4" name="标题 1"/>
          <p:cNvSpPr txBox="1"/>
          <p:nvPr/>
        </p:nvSpPr>
        <p:spPr>
          <a:xfrm>
            <a:off x="946470" y="1538853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Addressing Malnutrition in Rural Schools Through Mid- Day Meal, Amit Jadhav,</a:t>
            </a:r>
            <a:endParaRPr kumimoji="1" lang="zh-CN" altLang="en-US" sz="3600" dirty="0"/>
          </a:p>
        </p:txBody>
      </p:sp>
      <p:sp>
        <p:nvSpPr>
          <p:cNvPr id="5" name="标题 1"/>
          <p:cNvSpPr txBox="1"/>
          <p:nvPr/>
        </p:nvSpPr>
        <p:spPr>
          <a:xfrm>
            <a:off x="4177235" y="1665580"/>
            <a:ext cx="1295400" cy="828413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6" name="标题 1"/>
          <p:cNvSpPr txBox="1"/>
          <p:nvPr/>
        </p:nvSpPr>
        <p:spPr>
          <a:xfrm>
            <a:off x="4597713" y="1816730"/>
            <a:ext cx="67999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 sz="3600" dirty="0">
              <a:ln w="12700">
                <a:noFill/>
              </a:ln>
              <a:solidFill>
                <a:srgbClr val="299672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466114" y="1481307"/>
            <a:ext cx="4448665" cy="981754"/>
          </a:xfrm>
          <a:prstGeom prst="rect">
            <a:avLst/>
          </a:prstGeom>
          <a:solidFill>
            <a:schemeClr val="accent2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8" name="标题 1"/>
          <p:cNvSpPr txBox="1"/>
          <p:nvPr/>
        </p:nvSpPr>
        <p:spPr>
          <a:xfrm>
            <a:off x="6647550" y="1551913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Analyzing the Impact of Microfinance on Rural Livelihoods, Sudesh Kadam</a:t>
            </a:r>
            <a:endParaRPr kumimoji="1" lang="zh-CN" altLang="en-US" sz="3600" dirty="0"/>
          </a:p>
        </p:txBody>
      </p:sp>
      <p:sp>
        <p:nvSpPr>
          <p:cNvPr id="9" name="标题 1"/>
          <p:cNvSpPr txBox="1"/>
          <p:nvPr/>
        </p:nvSpPr>
        <p:spPr>
          <a:xfrm>
            <a:off x="9852951" y="1665580"/>
            <a:ext cx="1295400" cy="828413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273429" y="1816730"/>
            <a:ext cx="74892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 sz="3600" dirty="0">
              <a:ln w="12700">
                <a:noFill/>
              </a:ln>
              <a:solidFill>
                <a:srgbClr val="299672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946470" y="2815997"/>
            <a:ext cx="4292593" cy="879204"/>
          </a:xfrm>
          <a:prstGeom prst="rect">
            <a:avLst/>
          </a:prstGeom>
          <a:solidFill>
            <a:schemeClr val="accent2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12" name="标题 1"/>
          <p:cNvSpPr txBox="1"/>
          <p:nvPr/>
        </p:nvSpPr>
        <p:spPr>
          <a:xfrm>
            <a:off x="1095070" y="2845016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Digital Literacy Training for Underprivileged Youth,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            Dr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 R.B. Patil</a:t>
            </a:r>
            <a:endParaRPr kumimoji="1" lang="zh-CN" altLang="en-US" sz="3600" dirty="0"/>
          </a:p>
        </p:txBody>
      </p:sp>
      <p:sp>
        <p:nvSpPr>
          <p:cNvPr id="13" name="标题 1"/>
          <p:cNvSpPr txBox="1"/>
          <p:nvPr/>
        </p:nvSpPr>
        <p:spPr>
          <a:xfrm>
            <a:off x="4177235" y="3000271"/>
            <a:ext cx="1295400" cy="828413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14" name="标题 1"/>
          <p:cNvSpPr txBox="1"/>
          <p:nvPr/>
        </p:nvSpPr>
        <p:spPr>
          <a:xfrm>
            <a:off x="4597713" y="3151420"/>
            <a:ext cx="76495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6466114" y="2815997"/>
            <a:ext cx="4448665" cy="879204"/>
          </a:xfrm>
          <a:prstGeom prst="rect">
            <a:avLst/>
          </a:prstGeom>
          <a:solidFill>
            <a:schemeClr val="accent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16" name="标题 1"/>
          <p:cNvSpPr txBox="1"/>
          <p:nvPr/>
        </p:nvSpPr>
        <p:spPr>
          <a:xfrm>
            <a:off x="6647550" y="2845015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Sustainable Farming Practices for Smallholder Farmers,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              Dr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Hiren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Dand,</a:t>
            </a:r>
            <a:endParaRPr kumimoji="1" lang="zh-CN" altLang="en-US" sz="3600" dirty="0"/>
          </a:p>
        </p:txBody>
      </p:sp>
      <p:sp>
        <p:nvSpPr>
          <p:cNvPr id="17" name="标题 1"/>
          <p:cNvSpPr txBox="1"/>
          <p:nvPr/>
        </p:nvSpPr>
        <p:spPr>
          <a:xfrm>
            <a:off x="9852951" y="3000271"/>
            <a:ext cx="1295400" cy="828413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273429" y="3151420"/>
            <a:ext cx="79861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 sz="3600" dirty="0">
              <a:ln w="12700">
                <a:noFill/>
              </a:ln>
              <a:solidFill>
                <a:srgbClr val="299672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946470" y="4150688"/>
            <a:ext cx="4292593" cy="1012686"/>
          </a:xfrm>
          <a:prstGeom prst="rect">
            <a:avLst/>
          </a:prstGeom>
          <a:solidFill>
            <a:schemeClr val="accent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20" name="标题 1"/>
          <p:cNvSpPr txBox="1"/>
          <p:nvPr/>
        </p:nvSpPr>
        <p:spPr>
          <a:xfrm>
            <a:off x="1064620" y="4266263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 Study of Adult Education and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Measures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to be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taken</a:t>
            </a:r>
          </a:p>
          <a:p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Sharayu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Gupte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endParaRPr kumimoji="1" lang="zh-CN" altLang="en-US" sz="3600" dirty="0"/>
          </a:p>
        </p:txBody>
      </p:sp>
      <p:sp>
        <p:nvSpPr>
          <p:cNvPr id="21" name="标题 1"/>
          <p:cNvSpPr txBox="1"/>
          <p:nvPr/>
        </p:nvSpPr>
        <p:spPr>
          <a:xfrm>
            <a:off x="4177235" y="4334961"/>
            <a:ext cx="1295400" cy="906947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22" name="标题 1"/>
          <p:cNvSpPr txBox="1"/>
          <p:nvPr/>
        </p:nvSpPr>
        <p:spPr>
          <a:xfrm>
            <a:off x="4597713" y="4486111"/>
            <a:ext cx="78579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 sz="3600" dirty="0">
              <a:ln w="12700">
                <a:noFill/>
              </a:ln>
              <a:solidFill>
                <a:srgbClr val="299672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1266651" y="822579"/>
            <a:ext cx="10085312" cy="857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Notable Projects</a:t>
            </a:r>
            <a:endParaRPr kumimoji="1" lang="zh-CN" altLang="en-US" sz="2400" dirty="0"/>
          </a:p>
        </p:txBody>
      </p:sp>
      <p:sp>
        <p:nvSpPr>
          <p:cNvPr id="24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Supported Projects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496187" y="4152286"/>
            <a:ext cx="4292593" cy="1012686"/>
          </a:xfrm>
          <a:prstGeom prst="rect">
            <a:avLst/>
          </a:prstGeom>
          <a:solidFill>
            <a:schemeClr val="accent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27" name="标题 1"/>
          <p:cNvSpPr txBox="1"/>
          <p:nvPr/>
        </p:nvSpPr>
        <p:spPr>
          <a:xfrm>
            <a:off x="6644787" y="4242837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Analysis of Problem Fact by Fisherman</a:t>
            </a:r>
            <a:endParaRPr kumimoji="1" lang="en-US" altLang="zh-CN" sz="1600" dirty="0" smtClean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Ms.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Manali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Haldankar</a:t>
            </a:r>
            <a:endParaRPr kumimoji="1" lang="zh-CN" altLang="en-US" sz="3600" dirty="0"/>
          </a:p>
        </p:txBody>
      </p:sp>
      <p:sp>
        <p:nvSpPr>
          <p:cNvPr id="28" name="标题 1"/>
          <p:cNvSpPr txBox="1"/>
          <p:nvPr/>
        </p:nvSpPr>
        <p:spPr>
          <a:xfrm>
            <a:off x="9726952" y="4336559"/>
            <a:ext cx="1295400" cy="906947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29" name="标题 1"/>
          <p:cNvSpPr txBox="1"/>
          <p:nvPr/>
        </p:nvSpPr>
        <p:spPr>
          <a:xfrm>
            <a:off x="10147430" y="4487709"/>
            <a:ext cx="779381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 sz="3600" dirty="0">
              <a:ln w="12700">
                <a:noFill/>
              </a:ln>
              <a:solidFill>
                <a:srgbClr val="299672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</p:txBody>
      </p:sp>
      <p:sp>
        <p:nvSpPr>
          <p:cNvPr id="30" name="标题 1"/>
          <p:cNvSpPr txBox="1"/>
          <p:nvPr/>
        </p:nvSpPr>
        <p:spPr>
          <a:xfrm>
            <a:off x="3882527" y="5481976"/>
            <a:ext cx="4292593" cy="1012686"/>
          </a:xfrm>
          <a:prstGeom prst="rect">
            <a:avLst/>
          </a:prstGeom>
          <a:solidFill>
            <a:schemeClr val="accent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31" name="标题 1"/>
          <p:cNvSpPr txBox="1"/>
          <p:nvPr/>
        </p:nvSpPr>
        <p:spPr>
          <a:xfrm>
            <a:off x="4031127" y="5572527"/>
            <a:ext cx="3468612" cy="781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Feasibility of Railway station of the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Uran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area of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Navi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Mumbai</a:t>
            </a:r>
            <a:endParaRPr kumimoji="1" lang="en-US" altLang="zh-CN" sz="1600" dirty="0" smtClean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Minakshi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Gupta</a:t>
            </a:r>
            <a:endParaRPr kumimoji="1" lang="zh-CN" altLang="en-US" sz="3600" dirty="0"/>
          </a:p>
        </p:txBody>
      </p:sp>
      <p:sp>
        <p:nvSpPr>
          <p:cNvPr id="32" name="标题 1"/>
          <p:cNvSpPr txBox="1"/>
          <p:nvPr/>
        </p:nvSpPr>
        <p:spPr>
          <a:xfrm>
            <a:off x="7113292" y="5666249"/>
            <a:ext cx="1295400" cy="906947"/>
          </a:xfrm>
          <a:custGeom>
            <a:avLst/>
            <a:gdLst>
              <a:gd name="connsiteX0" fmla="*/ 400050 w 1295400"/>
              <a:gd name="connsiteY0" fmla="*/ 0 h 1016455"/>
              <a:gd name="connsiteX1" fmla="*/ 1295400 w 1295400"/>
              <a:gd name="connsiteY1" fmla="*/ 793 h 1016455"/>
              <a:gd name="connsiteX2" fmla="*/ 1295400 w 1295400"/>
              <a:gd name="connsiteY2" fmla="*/ 1016455 h 1016455"/>
              <a:gd name="connsiteX3" fmla="*/ 0 w 1295400"/>
              <a:gd name="connsiteY3" fmla="*/ 1016455 h 1016455"/>
              <a:gd name="connsiteX4" fmla="*/ 400050 w 1295400"/>
              <a:gd name="connsiteY4" fmla="*/ 0 h 1016455"/>
            </a:gdLst>
            <a:ahLst/>
            <a:cxnLst/>
            <a:rect l="l" t="t" r="r" b="b"/>
            <a:pathLst>
              <a:path w="1295400" h="1016455">
                <a:moveTo>
                  <a:pt x="400050" y="0"/>
                </a:moveTo>
                <a:lnTo>
                  <a:pt x="1295400" y="793"/>
                </a:lnTo>
                <a:lnTo>
                  <a:pt x="1295400" y="1016455"/>
                </a:lnTo>
                <a:lnTo>
                  <a:pt x="0" y="1016455"/>
                </a:lnTo>
                <a:lnTo>
                  <a:pt x="400050" y="0"/>
                </a:lnTo>
                <a:close/>
              </a:path>
            </a:pathLst>
          </a:custGeom>
          <a:solidFill>
            <a:schemeClr val="bg1"/>
          </a:soli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600"/>
          </a:p>
        </p:txBody>
      </p:sp>
      <p:sp>
        <p:nvSpPr>
          <p:cNvPr id="33" name="标题 1"/>
          <p:cNvSpPr txBox="1"/>
          <p:nvPr/>
        </p:nvSpPr>
        <p:spPr>
          <a:xfrm>
            <a:off x="7533770" y="5817399"/>
            <a:ext cx="74411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3600" dirty="0" smtClean="0">
                <a:ln w="12700">
                  <a:noFill/>
                </a:ln>
                <a:solidFill>
                  <a:srgbClr val="299672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07</a:t>
            </a:r>
            <a:endParaRPr kumimoji="1" lang="zh-CN" altLang="en-US" sz="3600" dirty="0">
              <a:ln w="12700">
                <a:noFill/>
              </a:ln>
              <a:solidFill>
                <a:srgbClr val="299672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514882" y="64740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E-Book Publication Summary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226501" y="315950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10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E5E0D2-24C5-4660-8729-C87692B32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A group of people standing next to a book&#10;&#10;Description automatically generated">
            <a:extLst>
              <a:ext uri="{FF2B5EF4-FFF2-40B4-BE49-F238E27FC236}">
                <a16:creationId xmlns:a16="http://schemas.microsoft.com/office/drawing/2014/main" xmlns="" id="{0D77DF99-DE07-480A-9A58-8445FD172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23244"/>
            <a:ext cx="10210799" cy="381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571625" y="1521856"/>
            <a:ext cx="3143250" cy="314325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/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>
            <a:off x="660400" y="3093481"/>
            <a:ext cx="363220" cy="0"/>
          </a:xfrm>
          <a:prstGeom prst="straightConnector1">
            <a:avLst/>
          </a:prstGeom>
          <a:noFill/>
          <a:ln w="57150" cap="sq">
            <a:solidFill>
              <a:srgbClr val="FFFFFF">
                <a:alpha val="100000"/>
              </a:srgbClr>
            </a:solidFill>
            <a:miter/>
            <a:tailEnd type="triangle"/>
          </a:ln>
        </p:spPr>
      </p:cxnSp>
      <p:cxnSp>
        <p:nvCxnSpPr>
          <p:cNvPr id="4" name="标题 1"/>
          <p:cNvCxnSpPr/>
          <p:nvPr/>
        </p:nvCxnSpPr>
        <p:spPr>
          <a:xfrm>
            <a:off x="2571116" y="3825379"/>
            <a:ext cx="6326286" cy="1"/>
          </a:xfrm>
          <a:prstGeom prst="line">
            <a:avLst/>
          </a:prstGeom>
          <a:noFill/>
          <a:ln w="10477" cap="sq">
            <a:solidFill>
              <a:schemeClr val="tx2">
                <a:lumMod val="60000"/>
                <a:lumOff val="40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2494680" y="2955574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734259" y="2955574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897401" y="2955574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513779" y="4211814"/>
            <a:ext cx="458868" cy="49706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/>
            <a:endParaRPr kumimoji="1" lang="zh-CN" altLang="en-US" sz="2800"/>
          </a:p>
        </p:txBody>
      </p:sp>
      <p:sp>
        <p:nvSpPr>
          <p:cNvPr id="9" name="标题 1"/>
          <p:cNvSpPr txBox="1"/>
          <p:nvPr/>
        </p:nvSpPr>
        <p:spPr>
          <a:xfrm>
            <a:off x="5712938" y="4211814"/>
            <a:ext cx="435245" cy="497065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/>
            <a:endParaRPr kumimoji="1" lang="zh-CN" altLang="en-US" sz="2800"/>
          </a:p>
        </p:txBody>
      </p:sp>
      <p:sp>
        <p:nvSpPr>
          <p:cNvPr id="10" name="标题 1"/>
          <p:cNvSpPr txBox="1"/>
          <p:nvPr/>
        </p:nvSpPr>
        <p:spPr>
          <a:xfrm>
            <a:off x="8845171" y="4214188"/>
            <a:ext cx="497065" cy="48102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/>
            <a:endParaRPr kumimoji="1" lang="zh-CN" altLang="en-US" sz="2800"/>
          </a:p>
        </p:txBody>
      </p:sp>
      <p:sp>
        <p:nvSpPr>
          <p:cNvPr id="11" name="标题 1"/>
          <p:cNvSpPr txBox="1"/>
          <p:nvPr/>
        </p:nvSpPr>
        <p:spPr>
          <a:xfrm>
            <a:off x="1391062" y="4791476"/>
            <a:ext cx="2872328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Research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Vishwa</a:t>
            </a:r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ISBN: 9781387935345</a:t>
            </a:r>
            <a:endParaRPr kumimoji="1" lang="zh-CN" altLang="en-US" sz="2800" dirty="0"/>
          </a:p>
        </p:txBody>
      </p:sp>
      <p:sp>
        <p:nvSpPr>
          <p:cNvPr id="12" name="标题 1"/>
          <p:cNvSpPr txBox="1"/>
          <p:nvPr/>
        </p:nvSpPr>
        <p:spPr>
          <a:xfrm>
            <a:off x="4601865" y="4791476"/>
            <a:ext cx="279115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Research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Vishwa</a:t>
            </a:r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ISBN: 9781387371112</a:t>
            </a:r>
            <a:endParaRPr kumimoji="1" lang="zh-CN" altLang="en-US" sz="2800" dirty="0"/>
          </a:p>
        </p:txBody>
      </p:sp>
      <p:sp>
        <p:nvSpPr>
          <p:cNvPr id="13" name="标题 1"/>
          <p:cNvSpPr txBox="1"/>
          <p:nvPr/>
        </p:nvSpPr>
        <p:spPr>
          <a:xfrm>
            <a:off x="7731495" y="4791476"/>
            <a:ext cx="290553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Research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Vishwa</a:t>
            </a:r>
            <a:r>
              <a:rPr kumimoji="1" lang="en-US" altLang="zh-CN" sz="20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ISBN: 9781300699828</a:t>
            </a:r>
            <a:endParaRPr kumimoji="1" lang="zh-CN" altLang="en-US" sz="2800" dirty="0"/>
          </a:p>
        </p:txBody>
      </p:sp>
      <p:sp>
        <p:nvSpPr>
          <p:cNvPr id="14" name="标题 1"/>
          <p:cNvSpPr txBox="1"/>
          <p:nvPr/>
        </p:nvSpPr>
        <p:spPr>
          <a:xfrm>
            <a:off x="2377255" y="2439162"/>
            <a:ext cx="905764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Publication Details</a:t>
            </a:r>
            <a:endParaRPr kumimoji="1" lang="zh-CN" altLang="en-US" sz="2800"/>
          </a:p>
        </p:txBody>
      </p:sp>
      <p:sp>
        <p:nvSpPr>
          <p:cNvPr id="15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Research E-Books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1A5706-EF08-E3E8-BC09-8CD9D028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507" y="331168"/>
            <a:ext cx="2473524" cy="3223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631108" y="101325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Online Workshop Seminar Conducted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760047" y="24682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11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F20706-B9DB-43F9-A4EE-ABDBBA1CC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74" y="2503170"/>
            <a:ext cx="7854386" cy="411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13047" y="1741717"/>
            <a:ext cx="1441567" cy="1233580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231822" y="0"/>
                </a:moveTo>
                <a:lnTo>
                  <a:pt x="1390905" y="0"/>
                </a:lnTo>
                <a:lnTo>
                  <a:pt x="1390905" y="0"/>
                </a:lnTo>
                <a:lnTo>
                  <a:pt x="1390905" y="1159083"/>
                </a:lnTo>
                <a:cubicBezTo>
                  <a:pt x="1390905" y="1287115"/>
                  <a:pt x="1287115" y="1390905"/>
                  <a:pt x="1159083" y="1390905"/>
                </a:cubicBezTo>
                <a:lnTo>
                  <a:pt x="0" y="1390905"/>
                </a:lnTo>
                <a:lnTo>
                  <a:pt x="0" y="1390905"/>
                </a:lnTo>
                <a:lnTo>
                  <a:pt x="0" y="231822"/>
                </a:lnTo>
                <a:cubicBezTo>
                  <a:pt x="0" y="103790"/>
                  <a:pt x="103790" y="0"/>
                  <a:pt x="231822" y="0"/>
                </a:cubicBezTo>
                <a:close/>
              </a:path>
            </a:pathLst>
          </a:cu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65233" y="1741717"/>
            <a:ext cx="1501019" cy="1233580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1390905" y="231822"/>
                </a:moveTo>
                <a:lnTo>
                  <a:pt x="1390905" y="1390905"/>
                </a:lnTo>
                <a:lnTo>
                  <a:pt x="1390905" y="1390905"/>
                </a:lnTo>
                <a:lnTo>
                  <a:pt x="231822" y="1390905"/>
                </a:lnTo>
                <a:cubicBezTo>
                  <a:pt x="103790" y="1390905"/>
                  <a:pt x="0" y="1287115"/>
                  <a:pt x="0" y="1159083"/>
                </a:cubicBezTo>
                <a:lnTo>
                  <a:pt x="0" y="0"/>
                </a:lnTo>
                <a:lnTo>
                  <a:pt x="0" y="0"/>
                </a:lnTo>
                <a:lnTo>
                  <a:pt x="1159083" y="0"/>
                </a:lnTo>
                <a:cubicBezTo>
                  <a:pt x="1287115" y="0"/>
                  <a:pt x="1390905" y="103790"/>
                  <a:pt x="1390905" y="23182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6065233" y="3002300"/>
            <a:ext cx="1501019" cy="1157383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1159083" y="1390905"/>
                </a:moveTo>
                <a:lnTo>
                  <a:pt x="0" y="1390905"/>
                </a:lnTo>
                <a:lnTo>
                  <a:pt x="0" y="1390905"/>
                </a:lnTo>
                <a:lnTo>
                  <a:pt x="0" y="231822"/>
                </a:lnTo>
                <a:cubicBezTo>
                  <a:pt x="0" y="103790"/>
                  <a:pt x="103790" y="0"/>
                  <a:pt x="231822" y="0"/>
                </a:cubicBezTo>
                <a:lnTo>
                  <a:pt x="1390905" y="0"/>
                </a:lnTo>
                <a:lnTo>
                  <a:pt x="1390905" y="0"/>
                </a:lnTo>
                <a:lnTo>
                  <a:pt x="1390905" y="1159083"/>
                </a:lnTo>
                <a:cubicBezTo>
                  <a:pt x="1390905" y="1287115"/>
                  <a:pt x="1287115" y="1390905"/>
                  <a:pt x="1159083" y="1390905"/>
                </a:cubicBezTo>
                <a:close/>
              </a:path>
            </a:pathLst>
          </a:cu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613047" y="3002301"/>
            <a:ext cx="1441567" cy="1157382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0" y="1159083"/>
                </a:moveTo>
                <a:lnTo>
                  <a:pt x="0" y="0"/>
                </a:lnTo>
                <a:lnTo>
                  <a:pt x="0" y="0"/>
                </a:lnTo>
                <a:lnTo>
                  <a:pt x="1159083" y="0"/>
                </a:lnTo>
                <a:cubicBezTo>
                  <a:pt x="1287115" y="0"/>
                  <a:pt x="1390905" y="103790"/>
                  <a:pt x="1390905" y="231822"/>
                </a:cubicBezTo>
                <a:lnTo>
                  <a:pt x="1390905" y="1390905"/>
                </a:lnTo>
                <a:lnTo>
                  <a:pt x="1390905" y="1390905"/>
                </a:lnTo>
                <a:lnTo>
                  <a:pt x="231822" y="1390905"/>
                </a:lnTo>
                <a:cubicBezTo>
                  <a:pt x="103790" y="1390905"/>
                  <a:pt x="0" y="1287115"/>
                  <a:pt x="0" y="115908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298743" y="1966845"/>
            <a:ext cx="209327" cy="209327"/>
          </a:xfrm>
          <a:prstGeom prst="ellipse">
            <a:avLst/>
          </a:prstGeom>
          <a:solidFill>
            <a:schemeClr val="accent2">
              <a:alpha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298743" y="3231647"/>
            <a:ext cx="209327" cy="20932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71230" y="2788415"/>
            <a:ext cx="209327" cy="20932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02607" y="4904222"/>
            <a:ext cx="10374086" cy="11470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Seminar Topics</a:t>
            </a:r>
            <a:endParaRPr kumimoji="1" lang="zh-CN" altLang="en-US"/>
          </a:p>
        </p:txBody>
      </p:sp>
      <p:cxnSp>
        <p:nvCxnSpPr>
          <p:cNvPr id="10" name="标题 1"/>
          <p:cNvCxnSpPr/>
          <p:nvPr/>
        </p:nvCxnSpPr>
        <p:spPr>
          <a:xfrm>
            <a:off x="663212" y="4680814"/>
            <a:ext cx="10852876" cy="0"/>
          </a:xfrm>
          <a:prstGeom prst="line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  <a:headEnd type="oval" w="med" len="med"/>
            <a:tailEnd type="oval"/>
          </a:ln>
        </p:spPr>
      </p:cxnSp>
      <p:sp>
        <p:nvSpPr>
          <p:cNvPr id="11" name="标题 1"/>
          <p:cNvSpPr txBox="1"/>
          <p:nvPr/>
        </p:nvSpPr>
        <p:spPr>
          <a:xfrm>
            <a:off x="5363160" y="2271740"/>
            <a:ext cx="322498" cy="34934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43511" y="3476456"/>
            <a:ext cx="368658" cy="32956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6461220" y="3423550"/>
            <a:ext cx="340119" cy="340169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985534" y="2766645"/>
            <a:ext cx="3530553" cy="139303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How to Write Research Paper and Research Proposal, </a:t>
            </a:r>
          </a:p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by </a:t>
            </a:r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Dr.A.M.Shaikh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</a:p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Participation96</a:t>
            </a:r>
            <a:endParaRPr kumimoji="1" lang="zh-CN" altLang="en-US" sz="2400" dirty="0"/>
          </a:p>
        </p:txBody>
      </p:sp>
      <p:sp>
        <p:nvSpPr>
          <p:cNvPr id="15" name="标题 1"/>
          <p:cNvSpPr txBox="1"/>
          <p:nvPr/>
        </p:nvSpPr>
        <p:spPr>
          <a:xfrm>
            <a:off x="660400" y="1945076"/>
            <a:ext cx="3474113" cy="110240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Research Methodology, </a:t>
            </a:r>
          </a:p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By Dr. </a:t>
            </a:r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Thiru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</a:p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Participation 89</a:t>
            </a:r>
            <a:endParaRPr kumimoji="1" lang="zh-CN" altLang="en-US" sz="2400" dirty="0"/>
          </a:p>
        </p:txBody>
      </p:sp>
      <p:sp>
        <p:nvSpPr>
          <p:cNvPr id="16" name="标题 1"/>
          <p:cNvSpPr txBox="1"/>
          <p:nvPr/>
        </p:nvSpPr>
        <p:spPr>
          <a:xfrm>
            <a:off x="660400" y="3231647"/>
            <a:ext cx="3474113" cy="110240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Use of ICT in Research, </a:t>
            </a:r>
          </a:p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by Mr. V.I. Pujari, Participation 90</a:t>
            </a:r>
            <a:endParaRPr kumimoji="1" lang="zh-CN" altLang="en-US" sz="2400" dirty="0"/>
          </a:p>
        </p:txBody>
      </p:sp>
      <p:sp>
        <p:nvSpPr>
          <p:cNvPr id="17" name="标题 1"/>
          <p:cNvSpPr txBox="1"/>
          <p:nvPr/>
        </p:nvSpPr>
        <p:spPr>
          <a:xfrm>
            <a:off x="6481058" y="2274425"/>
            <a:ext cx="362203" cy="33661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Workshop Details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14138" y="81857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Visits of Renowned Persons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725757" y="106978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12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750FB0-230F-4F58-BA2B-D91F2C76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88" y="3327702"/>
            <a:ext cx="9821988" cy="298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/>
        </p:nvSpPr>
        <p:spPr>
          <a:xfrm>
            <a:off x="452573" y="649813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46178" y="6498137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9782" y="6498137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Documented Visits of Renowned </a:t>
            </a:r>
            <a:endParaRPr kumimoji="1" lang="zh-CN" altLang="en-US" dirty="0"/>
          </a:p>
        </p:txBody>
      </p:sp>
      <p:sp>
        <p:nvSpPr>
          <p:cNvPr id="27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8" name="image4.jpg" descr="C:\Users\PMPITASYS\Downloads\VC Suhas Pedenekar.jpeg">
            <a:extLst>
              <a:ext uri="{FF2B5EF4-FFF2-40B4-BE49-F238E27FC236}">
                <a16:creationId xmlns:a16="http://schemas.microsoft.com/office/drawing/2014/main" xmlns="" id="{B117A1A5-A03F-4754-94CC-487C63DA908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0383" y="2851350"/>
            <a:ext cx="3480595" cy="169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2.jpg">
            <a:extLst>
              <a:ext uri="{FF2B5EF4-FFF2-40B4-BE49-F238E27FC236}">
                <a16:creationId xmlns:a16="http://schemas.microsoft.com/office/drawing/2014/main" xmlns="" id="{511B0EA9-63BB-4A9F-81C6-8BC853E3450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18103" y="969391"/>
            <a:ext cx="3442876" cy="169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6.jpg">
            <a:extLst>
              <a:ext uri="{FF2B5EF4-FFF2-40B4-BE49-F238E27FC236}">
                <a16:creationId xmlns:a16="http://schemas.microsoft.com/office/drawing/2014/main" xmlns="" id="{651BE09F-E6B3-4945-AA53-884AFC80432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18102" y="4751813"/>
            <a:ext cx="3442876" cy="146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20166" b="21000"/>
          <a:stretch/>
        </p:blipFill>
        <p:spPr>
          <a:xfrm>
            <a:off x="4846351" y="969392"/>
            <a:ext cx="3040351" cy="169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3" t="20666" r="23031"/>
          <a:stretch/>
        </p:blipFill>
        <p:spPr>
          <a:xfrm>
            <a:off x="8738663" y="969391"/>
            <a:ext cx="2845888" cy="169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21667" r="36343" b="24166"/>
          <a:stretch/>
        </p:blipFill>
        <p:spPr>
          <a:xfrm>
            <a:off x="4846351" y="2868079"/>
            <a:ext cx="3040351" cy="167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20500" r="32125" b="13166"/>
          <a:stretch/>
        </p:blipFill>
        <p:spPr>
          <a:xfrm>
            <a:off x="8738664" y="2868079"/>
            <a:ext cx="2845888" cy="167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 t="19000" r="30156" b="21000"/>
          <a:stretch/>
        </p:blipFill>
        <p:spPr>
          <a:xfrm>
            <a:off x="8738664" y="4750038"/>
            <a:ext cx="2845888" cy="158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6" t="25167" r="22282"/>
          <a:stretch/>
        </p:blipFill>
        <p:spPr>
          <a:xfrm>
            <a:off x="4834906" y="4750037"/>
            <a:ext cx="3063240" cy="146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578080" y="26993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Proposed Initiatives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194387" y="52114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13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23D9A2-46CB-4467-843E-395A06B8B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316480"/>
            <a:ext cx="4677588" cy="360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14138" y="-196636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Introduction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5757" y="54574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01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>
            <a:cxnSpLocks/>
          </p:cNvCxnSpPr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56718E-6859-46F9-B019-D8E7689D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8932D7-1A1E-43BD-8E9C-CA053584C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1321" r="849" b="41525"/>
          <a:stretch/>
        </p:blipFill>
        <p:spPr>
          <a:xfrm>
            <a:off x="1868184" y="2477667"/>
            <a:ext cx="9176536" cy="359691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81000" y="1528750"/>
            <a:ext cx="11430000" cy="4571210"/>
          </a:xfrm>
          <a:prstGeom prst="roundRect">
            <a:avLst>
              <a:gd name="adj" fmla="val 9307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4" name="标题 1"/>
          <p:cNvSpPr txBox="1"/>
          <p:nvPr/>
        </p:nvSpPr>
        <p:spPr>
          <a:xfrm>
            <a:off x="1172573" y="835889"/>
            <a:ext cx="9846853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546671" y="2095994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Equip community members with basic digital skills</a:t>
            </a:r>
            <a:endParaRPr kumimoji="1" lang="zh-CN" altLang="en-US" sz="2400" b="1" dirty="0"/>
          </a:p>
        </p:txBody>
      </p:sp>
      <p:sp>
        <p:nvSpPr>
          <p:cNvPr id="6" name="标题 1"/>
          <p:cNvSpPr txBox="1"/>
          <p:nvPr/>
        </p:nvSpPr>
        <p:spPr>
          <a:xfrm>
            <a:off x="546671" y="3374759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Activities, Workshops, training sessions, tutorials</a:t>
            </a:r>
            <a:endParaRPr kumimoji="1" lang="zh-CN" altLang="en-US" sz="2400" b="1" dirty="0"/>
          </a:p>
        </p:txBody>
      </p:sp>
      <p:sp>
        <p:nvSpPr>
          <p:cNvPr id="7" name="标题 1"/>
          <p:cNvSpPr txBox="1"/>
          <p:nvPr/>
        </p:nvSpPr>
        <p:spPr>
          <a:xfrm>
            <a:off x="546671" y="4653525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MeasurementParticipation numbers, skills improvement surveys</a:t>
            </a:r>
            <a:endParaRPr kumimoji="1" lang="zh-CN" altLang="en-US" sz="2400" b="1"/>
          </a:p>
        </p:txBody>
      </p:sp>
      <p:sp>
        <p:nvSpPr>
          <p:cNvPr id="8" name="标题 1"/>
          <p:cNvSpPr txBox="1"/>
          <p:nvPr/>
        </p:nvSpPr>
        <p:spPr>
          <a:xfrm>
            <a:off x="9110348" y="1982157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AudienceYouth, women, and senior citizens</a:t>
            </a:r>
            <a:endParaRPr kumimoji="1" lang="zh-CN" altLang="en-US" sz="2400" b="1"/>
          </a:p>
        </p:txBody>
      </p:sp>
      <p:sp>
        <p:nvSpPr>
          <p:cNvPr id="9" name="标题 1"/>
          <p:cNvSpPr txBox="1"/>
          <p:nvPr/>
        </p:nvSpPr>
        <p:spPr>
          <a:xfrm>
            <a:off x="9110348" y="3370362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 Computers, projectors, trainers, Wi- Fi- enabled classrooms</a:t>
            </a:r>
            <a:endParaRPr kumimoji="1" lang="zh-CN" altLang="en-US" sz="2400" b="1" dirty="0"/>
          </a:p>
        </p:txBody>
      </p:sp>
      <p:sp>
        <p:nvSpPr>
          <p:cNvPr id="10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Awareness of Digital Literacy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394677" y="-1019918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 b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10104E-F07E-4D15-934D-6239841D9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39" y="1677128"/>
            <a:ext cx="3979833" cy="397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xmlns="" id="{F207C198-1684-3660-7A48-140EC5092FBB}"/>
              </a:ext>
            </a:extLst>
          </p:cNvPr>
          <p:cNvSpPr txBox="1"/>
          <p:nvPr/>
        </p:nvSpPr>
        <p:spPr>
          <a:xfrm>
            <a:off x="8631377" y="4723282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pPr algn="ctr"/>
            <a:r>
              <a:rPr kumimoji="1" lang="en-US" altLang="zh-CN" sz="16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25 Lakh Rupees</a:t>
            </a:r>
            <a:endParaRPr kumimoji="1" lang="zh-CN" altLang="en-US" sz="24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597576" y="1041309"/>
            <a:ext cx="2171524" cy="2405041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66126" y="1041309"/>
            <a:ext cx="2171524" cy="2405041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tx2"/>
            </a:solidFill>
            <a:miter/>
          </a:ln>
          <a:effectLst>
            <a:outerShdw dist="50800" dir="2700000" algn="ctr" rotWithShape="0">
              <a:schemeClr val="tx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334676" y="1041309"/>
            <a:ext cx="2171524" cy="2405041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5" name="标题 1"/>
          <p:cNvSpPr txBox="1"/>
          <p:nvPr/>
        </p:nvSpPr>
        <p:spPr>
          <a:xfrm>
            <a:off x="4748346" y="1942557"/>
            <a:ext cx="1914074" cy="1134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Reduce substance abuse</a:t>
            </a:r>
            <a:endParaRPr kumimoji="1" lang="zh-CN" altLang="en-US" b="1" dirty="0"/>
          </a:p>
        </p:txBody>
      </p:sp>
      <p:sp>
        <p:nvSpPr>
          <p:cNvPr id="6" name="标题 1"/>
          <p:cNvSpPr txBox="1"/>
          <p:nvPr/>
        </p:nvSpPr>
        <p:spPr>
          <a:xfrm>
            <a:off x="4714544" y="1213610"/>
            <a:ext cx="378575" cy="331437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16896" y="1942557"/>
            <a:ext cx="1914074" cy="1134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 Individuals and families</a:t>
            </a:r>
            <a:endParaRPr kumimoji="1" lang="zh-CN" altLang="en-US" b="1" dirty="0"/>
          </a:p>
        </p:txBody>
      </p:sp>
      <p:sp>
        <p:nvSpPr>
          <p:cNvPr id="8" name="标题 1"/>
          <p:cNvSpPr txBox="1"/>
          <p:nvPr/>
        </p:nvSpPr>
        <p:spPr>
          <a:xfrm>
            <a:off x="9485446" y="1942557"/>
            <a:ext cx="1914074" cy="1134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ActivitiesCounseling sessions, workshops, support groups</a:t>
            </a:r>
            <a:endParaRPr kumimoji="1" lang="zh-CN" altLang="en-US" b="1"/>
          </a:p>
        </p:txBody>
      </p:sp>
      <p:sp>
        <p:nvSpPr>
          <p:cNvPr id="9" name="标题 1"/>
          <p:cNvSpPr txBox="1"/>
          <p:nvPr/>
        </p:nvSpPr>
        <p:spPr>
          <a:xfrm>
            <a:off x="7116896" y="1201825"/>
            <a:ext cx="378575" cy="34322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485446" y="1167960"/>
            <a:ext cx="377087" cy="37708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8327" y="625155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61932" y="625155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55536" y="625155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748346" y="1763995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116896" y="1763995"/>
            <a:ext cx="271242" cy="57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485446" y="1763995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538180" y="927149"/>
            <a:ext cx="2000608" cy="7655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4597576" y="3787625"/>
            <a:ext cx="2171524" cy="2405041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966126" y="3787625"/>
            <a:ext cx="2171524" cy="2405041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tx2"/>
            </a:solidFill>
            <a:miter/>
          </a:ln>
          <a:effectLst>
            <a:outerShdw dist="50800" dir="2700000" algn="ctr" rotWithShape="0">
              <a:schemeClr val="tx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748346" y="4688873"/>
            <a:ext cx="1914074" cy="1134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NeededPsychologists, counselors, audio- visual aids</a:t>
            </a:r>
            <a:endParaRPr kumimoji="1" lang="zh-CN" altLang="en-US" b="1"/>
          </a:p>
        </p:txBody>
      </p:sp>
      <p:sp>
        <p:nvSpPr>
          <p:cNvPr id="21" name="标题 1"/>
          <p:cNvSpPr txBox="1"/>
          <p:nvPr/>
        </p:nvSpPr>
        <p:spPr>
          <a:xfrm>
            <a:off x="7116896" y="4688873"/>
            <a:ext cx="1914074" cy="1134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 Participation rates, recovery testimonials</a:t>
            </a:r>
            <a:endParaRPr kumimoji="1" lang="zh-CN" altLang="en-US" b="1" dirty="0"/>
          </a:p>
        </p:txBody>
      </p:sp>
      <p:sp>
        <p:nvSpPr>
          <p:cNvPr id="22" name="标题 1"/>
          <p:cNvSpPr txBox="1"/>
          <p:nvPr/>
        </p:nvSpPr>
        <p:spPr>
          <a:xfrm>
            <a:off x="4748346" y="4510311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116896" y="4510311"/>
            <a:ext cx="271242" cy="57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748346" y="3932172"/>
            <a:ext cx="357424" cy="357424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116896" y="3952625"/>
            <a:ext cx="345396" cy="334253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tx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Awareness of De-Addiction</a:t>
            </a:r>
            <a:endParaRPr kumimoji="1" lang="zh-CN" altLang="en-US" dirty="0"/>
          </a:p>
        </p:txBody>
      </p:sp>
      <p:sp>
        <p:nvSpPr>
          <p:cNvPr id="27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C17167-318B-4DA1-A290-5B5BF090E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" y="1596374"/>
            <a:ext cx="3909841" cy="408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xmlns="" id="{A48DF027-5FB4-7166-5CE6-6E7BE1386A18}"/>
              </a:ext>
            </a:extLst>
          </p:cNvPr>
          <p:cNvSpPr txBox="1"/>
          <p:nvPr/>
        </p:nvSpPr>
        <p:spPr>
          <a:xfrm>
            <a:off x="9452604" y="3784508"/>
            <a:ext cx="2171524" cy="2405041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xmlns="" id="{6C99A3CA-8F68-F142-0C3A-B256B7B1F399}"/>
              </a:ext>
            </a:extLst>
          </p:cNvPr>
          <p:cNvSpPr txBox="1"/>
          <p:nvPr/>
        </p:nvSpPr>
        <p:spPr>
          <a:xfrm>
            <a:off x="9603374" y="4685756"/>
            <a:ext cx="1914074" cy="1134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5 Lakh Rupees</a:t>
            </a:r>
            <a:endParaRPr kumimoji="1" lang="zh-CN" altLang="en-US" b="1" dirty="0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xmlns="" id="{CB3319F7-C1E5-B13B-31AB-DDF51A7DECB3}"/>
              </a:ext>
            </a:extLst>
          </p:cNvPr>
          <p:cNvSpPr txBox="1"/>
          <p:nvPr/>
        </p:nvSpPr>
        <p:spPr>
          <a:xfrm>
            <a:off x="9569572" y="3956809"/>
            <a:ext cx="378575" cy="331437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55FEAAFB-66C4-3156-DD9A-B8B908FA2F6F}"/>
              </a:ext>
            </a:extLst>
          </p:cNvPr>
          <p:cNvSpPr txBox="1"/>
          <p:nvPr/>
        </p:nvSpPr>
        <p:spPr>
          <a:xfrm>
            <a:off x="9603374" y="4507194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5400000">
            <a:off x="9542988" y="3562885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531" y="2000697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41968" y="2066097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57717" y="2191710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90217" y="2635093"/>
            <a:ext cx="2409939" cy="118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Promote eco- friendly practices</a:t>
            </a:r>
            <a:endParaRPr kumimoji="1" lang="zh-CN" altLang="en-US" sz="2000"/>
          </a:p>
        </p:txBody>
      </p:sp>
      <p:sp>
        <p:nvSpPr>
          <p:cNvPr id="7" name="标题 1"/>
          <p:cNvSpPr txBox="1"/>
          <p:nvPr/>
        </p:nvSpPr>
        <p:spPr>
          <a:xfrm>
            <a:off x="4530856" y="1995629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77293" y="2061029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93043" y="2186642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99416" y="2635093"/>
            <a:ext cx="2409939" cy="1164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AudienceSchool students, farmers, and urban residents</a:t>
            </a:r>
            <a:endParaRPr kumimoji="1" lang="zh-CN" altLang="en-US" sz="2000"/>
          </a:p>
        </p:txBody>
      </p:sp>
      <p:sp>
        <p:nvSpPr>
          <p:cNvPr id="11" name="标题 1"/>
          <p:cNvSpPr txBox="1"/>
          <p:nvPr/>
        </p:nvSpPr>
        <p:spPr>
          <a:xfrm>
            <a:off x="8365245" y="1995629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011682" y="2061029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627431" y="2186642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633805" y="2635093"/>
            <a:ext cx="2409939" cy="118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 Waste segregation, composting workshops, tree plantation drives</a:t>
            </a:r>
            <a:endParaRPr kumimoji="1" lang="zh-CN" altLang="en-US" sz="2000" dirty="0"/>
          </a:p>
        </p:txBody>
      </p:sp>
      <p:sp>
        <p:nvSpPr>
          <p:cNvPr id="15" name="标题 1"/>
          <p:cNvSpPr txBox="1"/>
          <p:nvPr/>
        </p:nvSpPr>
        <p:spPr>
          <a:xfrm>
            <a:off x="3690098" y="251483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532267" y="251483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530856" y="4361574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177293" y="4426974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793043" y="4552587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799416" y="5001038"/>
            <a:ext cx="2409939" cy="1177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MeasurementTrees planted, waste reduction reports</a:t>
            </a:r>
            <a:endParaRPr kumimoji="1" lang="zh-CN" altLang="en-US" sz="2000"/>
          </a:p>
        </p:txBody>
      </p:sp>
      <p:sp>
        <p:nvSpPr>
          <p:cNvPr id="21" name="标题 1"/>
          <p:cNvSpPr txBox="1"/>
          <p:nvPr/>
        </p:nvSpPr>
        <p:spPr>
          <a:xfrm>
            <a:off x="8365245" y="4361574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011682" y="4426974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627431" y="4552587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633805" y="5001038"/>
            <a:ext cx="2409939" cy="118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NeededSaplings, cleaning kits, volunteers, expert trainers</a:t>
            </a:r>
            <a:endParaRPr kumimoji="1" lang="zh-CN" altLang="en-US" sz="2000"/>
          </a:p>
        </p:txBody>
      </p:sp>
      <p:sp>
        <p:nvSpPr>
          <p:cNvPr id="25" name="标题 1"/>
          <p:cNvSpPr txBox="1"/>
          <p:nvPr/>
        </p:nvSpPr>
        <p:spPr>
          <a:xfrm flipH="1">
            <a:off x="7718910" y="488478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98916" y="1187293"/>
            <a:ext cx="10703039" cy="656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Awareness of Environmental Sustainability</a:t>
            </a:r>
            <a:endParaRPr kumimoji="1" lang="zh-CN" altLang="en-US" sz="1600" dirty="0"/>
          </a:p>
        </p:txBody>
      </p:sp>
      <p:sp>
        <p:nvSpPr>
          <p:cNvPr id="28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Picture 29" descr="A hands holding a planet&#10;&#10;Description automatically generated">
            <a:extLst>
              <a:ext uri="{FF2B5EF4-FFF2-40B4-BE49-F238E27FC236}">
                <a16:creationId xmlns:a16="http://schemas.microsoft.com/office/drawing/2014/main" xmlns="" id="{573E7B04-5FEA-0C3F-5FBC-61AB3DE0A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40" y="143764"/>
            <a:ext cx="2740205" cy="158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xmlns="" id="{251D08A0-9240-31E2-5009-894A4A028CCB}"/>
              </a:ext>
            </a:extLst>
          </p:cNvPr>
          <p:cNvSpPr txBox="1"/>
          <p:nvPr/>
        </p:nvSpPr>
        <p:spPr>
          <a:xfrm flipH="1">
            <a:off x="3905701" y="488318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xmlns="" id="{92F19E97-FFA0-5932-CDDD-CD7F43636C1E}"/>
              </a:ext>
            </a:extLst>
          </p:cNvPr>
          <p:cNvSpPr txBox="1"/>
          <p:nvPr/>
        </p:nvSpPr>
        <p:spPr>
          <a:xfrm>
            <a:off x="727264" y="4359974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xmlns="" id="{8D8EE0AD-29F0-CC8E-3AB8-E191C5EE5F2A}"/>
              </a:ext>
            </a:extLst>
          </p:cNvPr>
          <p:cNvSpPr txBox="1"/>
          <p:nvPr/>
        </p:nvSpPr>
        <p:spPr>
          <a:xfrm>
            <a:off x="1373701" y="4425374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7080D1AC-7B8A-4982-A7FF-3018DC739DFD}"/>
              </a:ext>
            </a:extLst>
          </p:cNvPr>
          <p:cNvSpPr txBox="1"/>
          <p:nvPr/>
        </p:nvSpPr>
        <p:spPr>
          <a:xfrm>
            <a:off x="989451" y="4527016"/>
            <a:ext cx="863600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 dirty="0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xmlns="" id="{431217D4-9AE7-4B98-779A-B26C7C2E40C9}"/>
              </a:ext>
            </a:extLst>
          </p:cNvPr>
          <p:cNvSpPr txBox="1"/>
          <p:nvPr/>
        </p:nvSpPr>
        <p:spPr>
          <a:xfrm>
            <a:off x="995824" y="4999438"/>
            <a:ext cx="2409939" cy="1177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endParaRPr kumimoji="1" lang="en-US" altLang="zh-CN" sz="1400" b="1" dirty="0">
              <a:ln w="12700">
                <a:noFill/>
              </a:ln>
              <a:solidFill>
                <a:schemeClr val="accent3"/>
              </a:solidFill>
              <a:latin typeface="Poppins"/>
              <a:ea typeface="Poppins"/>
              <a:cs typeface="Poppins"/>
            </a:endParaRPr>
          </a:p>
          <a:p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10 Lakh Rupees</a:t>
            </a:r>
            <a:endParaRPr kumimoji="1" lang="zh-CN" altLang="en-US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-48000" y="2631661"/>
            <a:ext cx="12240000" cy="4226339"/>
          </a:xfrm>
          <a:prstGeom prst="round1Rect">
            <a:avLst>
              <a:gd name="adj" fmla="val 22649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49894" y="734025"/>
            <a:ext cx="10090688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609145" y="2751989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5" name="标题 1"/>
          <p:cNvSpPr txBox="1"/>
          <p:nvPr/>
        </p:nvSpPr>
        <p:spPr>
          <a:xfrm>
            <a:off x="583895" y="2876769"/>
            <a:ext cx="69850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1.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233962" y="1355421"/>
            <a:ext cx="1399876" cy="11604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Reduce accidents and promote traffic discipline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2449430" y="2751989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8" name="标题 1"/>
          <p:cNvSpPr txBox="1"/>
          <p:nvPr/>
        </p:nvSpPr>
        <p:spPr>
          <a:xfrm>
            <a:off x="2474680" y="2876769"/>
            <a:ext cx="69850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2.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2113591" y="1230766"/>
            <a:ext cx="1396472" cy="13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 Students, drivers, and general commuters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4423213" y="2734468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1" name="标题 1"/>
          <p:cNvSpPr txBox="1"/>
          <p:nvPr/>
        </p:nvSpPr>
        <p:spPr>
          <a:xfrm>
            <a:off x="4423213" y="2831037"/>
            <a:ext cx="69850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3.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3989817" y="1228911"/>
            <a:ext cx="1525460" cy="13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 Seminars, road safety exhibitions, competitions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6505374" y="2751989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4" name="标题 1"/>
          <p:cNvSpPr txBox="1"/>
          <p:nvPr/>
        </p:nvSpPr>
        <p:spPr>
          <a:xfrm>
            <a:off x="6501901" y="2843361"/>
            <a:ext cx="69850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4.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5995031" y="1246432"/>
            <a:ext cx="1664444" cy="13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 Traffic police collaboration, printed safety guidelines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7920492" y="1237526"/>
            <a:ext cx="2079569" cy="13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 Reduction in accidents, community feedback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8730668" y="2751989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8" name="标题 1"/>
          <p:cNvSpPr txBox="1"/>
          <p:nvPr/>
        </p:nvSpPr>
        <p:spPr>
          <a:xfrm>
            <a:off x="8730668" y="2864100"/>
            <a:ext cx="69850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5.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Awareness of Road Safety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Picture 21" descr="A crosswalk with many cars and people&#10;&#10;Description automatically generated">
            <a:extLst>
              <a:ext uri="{FF2B5EF4-FFF2-40B4-BE49-F238E27FC236}">
                <a16:creationId xmlns:a16="http://schemas.microsoft.com/office/drawing/2014/main" xmlns="" id="{3EED5D00-BC2C-5574-9CD5-15B522777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2" y="3668536"/>
            <a:ext cx="10037467" cy="291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F4EEDC34-52C1-95D1-A66E-88A139EB8789}"/>
              </a:ext>
            </a:extLst>
          </p:cNvPr>
          <p:cNvSpPr txBox="1"/>
          <p:nvPr/>
        </p:nvSpPr>
        <p:spPr>
          <a:xfrm>
            <a:off x="10144443" y="1226514"/>
            <a:ext cx="1525460" cy="13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endParaRPr kumimoji="1" lang="en-US" altLang="zh-CN" sz="1400" b="1" dirty="0">
              <a:ln w="12700">
                <a:noFill/>
              </a:ln>
              <a:solidFill>
                <a:schemeClr val="accent3"/>
              </a:solidFill>
              <a:latin typeface="Poppins"/>
              <a:ea typeface="Poppins"/>
              <a:cs typeface="Poppins"/>
            </a:endParaRPr>
          </a:p>
          <a:p>
            <a:pPr algn="ctr"/>
            <a:endParaRPr kumimoji="1" lang="en-US" altLang="zh-CN" sz="1400" b="1" dirty="0">
              <a:ln w="12700">
                <a:noFill/>
              </a:ln>
              <a:solidFill>
                <a:schemeClr val="accent3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8 Lakh Rupees</a:t>
            </a:r>
            <a:endParaRPr kumimoji="1" lang="zh-CN" altLang="en-US" sz="1400" b="1" dirty="0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xmlns="" id="{0ADDF99C-8D7E-3B00-F795-B92562135FF4}"/>
              </a:ext>
            </a:extLst>
          </p:cNvPr>
          <p:cNvSpPr txBox="1"/>
          <p:nvPr/>
        </p:nvSpPr>
        <p:spPr>
          <a:xfrm>
            <a:off x="10663739" y="2711883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8D3C53DD-F733-3B30-F564-FB43F33A371A}"/>
              </a:ext>
            </a:extLst>
          </p:cNvPr>
          <p:cNvSpPr txBox="1"/>
          <p:nvPr/>
        </p:nvSpPr>
        <p:spPr>
          <a:xfrm>
            <a:off x="10663739" y="2823994"/>
            <a:ext cx="69850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6.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660400" y="1311650"/>
            <a:ext cx="540001" cy="540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78400" y="1455650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47551" y="1440130"/>
            <a:ext cx="60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5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Safeguard against cyber threats</a:t>
            </a:r>
            <a:endParaRPr kumimoji="1" lang="zh-CN" altLang="en-US" sz="1500" dirty="0"/>
          </a:p>
        </p:txBody>
      </p:sp>
      <p:sp>
        <p:nvSpPr>
          <p:cNvPr id="6" name="标题 1"/>
          <p:cNvSpPr txBox="1"/>
          <p:nvPr/>
        </p:nvSpPr>
        <p:spPr>
          <a:xfrm>
            <a:off x="660400" y="2140096"/>
            <a:ext cx="540001" cy="540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78400" y="2284096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47551" y="2268575"/>
            <a:ext cx="60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5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 Students, small business owners, and families</a:t>
            </a:r>
            <a:endParaRPr kumimoji="1" lang="zh-CN" altLang="en-US" sz="1500" dirty="0"/>
          </a:p>
        </p:txBody>
      </p:sp>
      <p:sp>
        <p:nvSpPr>
          <p:cNvPr id="9" name="标题 1"/>
          <p:cNvSpPr txBox="1"/>
          <p:nvPr/>
        </p:nvSpPr>
        <p:spPr>
          <a:xfrm>
            <a:off x="660401" y="976298"/>
            <a:ext cx="6735150" cy="27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660400" y="2968541"/>
            <a:ext cx="540001" cy="540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8400" y="3112541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47551" y="3004541"/>
            <a:ext cx="60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5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 Sessions on cybersecurity, guides distribution, safe online practices</a:t>
            </a:r>
            <a:endParaRPr kumimoji="1" lang="zh-CN" altLang="en-US" sz="1500" dirty="0"/>
          </a:p>
        </p:txBody>
      </p:sp>
      <p:sp>
        <p:nvSpPr>
          <p:cNvPr id="13" name="标题 1"/>
          <p:cNvSpPr txBox="1"/>
          <p:nvPr/>
        </p:nvSpPr>
        <p:spPr>
          <a:xfrm>
            <a:off x="660400" y="3796986"/>
            <a:ext cx="540001" cy="540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78400" y="3940986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347551" y="3908246"/>
            <a:ext cx="60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5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NeededCybersecurity professionals, IT equipment</a:t>
            </a:r>
            <a:endParaRPr kumimoji="1" lang="zh-CN" altLang="en-US" sz="1500"/>
          </a:p>
        </p:txBody>
      </p:sp>
      <p:sp>
        <p:nvSpPr>
          <p:cNvPr id="16" name="标题 1"/>
          <p:cNvSpPr txBox="1"/>
          <p:nvPr/>
        </p:nvSpPr>
        <p:spPr>
          <a:xfrm>
            <a:off x="660400" y="4625429"/>
            <a:ext cx="540001" cy="540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78400" y="4769429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347551" y="4661429"/>
            <a:ext cx="60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5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 Changes in online behavior, reported incidents</a:t>
            </a:r>
            <a:endParaRPr kumimoji="1" lang="zh-CN" altLang="en-US" sz="1500" dirty="0"/>
          </a:p>
        </p:txBody>
      </p:sp>
      <p:sp>
        <p:nvSpPr>
          <p:cNvPr id="19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Awareness of Cyber Security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DCD294E-F143-40DE-8D6B-243481FA9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55" y="634630"/>
            <a:ext cx="3855399" cy="573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30F60B-8C65-1BDD-8E6E-7558B7D4A44A}"/>
              </a:ext>
            </a:extLst>
          </p:cNvPr>
          <p:cNvSpPr txBox="1"/>
          <p:nvPr/>
        </p:nvSpPr>
        <p:spPr>
          <a:xfrm>
            <a:off x="697297" y="5403470"/>
            <a:ext cx="540001" cy="540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9684EDCE-2193-497E-EC61-F2ECB7EC6683}"/>
              </a:ext>
            </a:extLst>
          </p:cNvPr>
          <p:cNvSpPr txBox="1"/>
          <p:nvPr/>
        </p:nvSpPr>
        <p:spPr>
          <a:xfrm>
            <a:off x="715297" y="5547470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xmlns="" id="{7663F370-2928-4FE9-7C5A-59121E9AE2B8}"/>
              </a:ext>
            </a:extLst>
          </p:cNvPr>
          <p:cNvSpPr txBox="1"/>
          <p:nvPr/>
        </p:nvSpPr>
        <p:spPr>
          <a:xfrm>
            <a:off x="1347551" y="5439470"/>
            <a:ext cx="6048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r>
              <a:rPr kumimoji="1" lang="en-US" altLang="zh-CN" sz="16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r>
              <a:rPr kumimoji="1" lang="en-US" altLang="zh-CN" sz="16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30 Lakh Rupees</a:t>
            </a:r>
            <a:endParaRPr kumimoji="1" lang="zh-CN" altLang="en-US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51690" y="1792430"/>
            <a:ext cx="11210382" cy="4508061"/>
          </a:xfrm>
          <a:custGeom>
            <a:avLst/>
            <a:gdLst>
              <a:gd name="connsiteX0" fmla="*/ 0 w 10816976"/>
              <a:gd name="connsiteY0" fmla="*/ 3260407 h 5555534"/>
              <a:gd name="connsiteX1" fmla="*/ 0 w 10816976"/>
              <a:gd name="connsiteY1" fmla="*/ 5555535 h 5555534"/>
              <a:gd name="connsiteX2" fmla="*/ 10816976 w 10816976"/>
              <a:gd name="connsiteY2" fmla="*/ 5555535 h 5555534"/>
              <a:gd name="connsiteX3" fmla="*/ 10816976 w 10816976"/>
              <a:gd name="connsiteY3" fmla="*/ 0 h 5555534"/>
              <a:gd name="connsiteX4" fmla="*/ 0 w 10816976"/>
              <a:gd name="connsiteY4" fmla="*/ 3260407 h 5555534"/>
            </a:gdLst>
            <a:ahLst/>
            <a:cxnLst/>
            <a:rect l="l" t="t" r="r" b="b"/>
            <a:pathLst>
              <a:path w="10816976" h="5555534">
                <a:moveTo>
                  <a:pt x="0" y="3260407"/>
                </a:moveTo>
                <a:lnTo>
                  <a:pt x="0" y="5555535"/>
                </a:lnTo>
                <a:lnTo>
                  <a:pt x="10816976" y="5555535"/>
                </a:lnTo>
                <a:cubicBezTo>
                  <a:pt x="10816976" y="5555535"/>
                  <a:pt x="10816976" y="1300849"/>
                  <a:pt x="10816976" y="0"/>
                </a:cubicBezTo>
                <a:cubicBezTo>
                  <a:pt x="7367032" y="2618268"/>
                  <a:pt x="3276928" y="3260407"/>
                  <a:pt x="0" y="326040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80000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sz="2000"/>
          </a:p>
        </p:txBody>
      </p:sp>
      <p:sp>
        <p:nvSpPr>
          <p:cNvPr id="3" name="标题 1"/>
          <p:cNvSpPr txBox="1"/>
          <p:nvPr/>
        </p:nvSpPr>
        <p:spPr>
          <a:xfrm>
            <a:off x="551272" y="1792430"/>
            <a:ext cx="11076756" cy="2789141"/>
          </a:xfrm>
          <a:custGeom>
            <a:avLst/>
            <a:gdLst>
              <a:gd name="connsiteX0" fmla="*/ 10858500 w 10858500"/>
              <a:gd name="connsiteY0" fmla="*/ 0 h 3562841"/>
              <a:gd name="connsiteX1" fmla="*/ 0 w 10858500"/>
              <a:gd name="connsiteY1" fmla="*/ 3562834 h 3562841"/>
              <a:gd name="connsiteX2" fmla="*/ 10342912 w 10858500"/>
              <a:gd name="connsiteY2" fmla="*/ 368712 h 3562841"/>
              <a:gd name="connsiteX3" fmla="*/ 10197578 w 10858500"/>
              <a:gd name="connsiteY3" fmla="*/ 128428 h 3562841"/>
              <a:gd name="connsiteX4" fmla="*/ 10858500 w 10858500"/>
              <a:gd name="connsiteY4" fmla="*/ 0 h 3562841"/>
            </a:gdLst>
            <a:ahLst/>
            <a:cxnLst/>
            <a:rect l="l" t="t" r="r" b="b"/>
            <a:pathLst>
              <a:path w="10858500" h="3562841">
                <a:moveTo>
                  <a:pt x="10858500" y="0"/>
                </a:moveTo>
                <a:cubicBezTo>
                  <a:pt x="9232147" y="1988558"/>
                  <a:pt x="5366964" y="3566976"/>
                  <a:pt x="0" y="3562834"/>
                </a:cubicBezTo>
                <a:cubicBezTo>
                  <a:pt x="3993215" y="3455120"/>
                  <a:pt x="8034875" y="2543697"/>
                  <a:pt x="10342912" y="368712"/>
                </a:cubicBezTo>
                <a:cubicBezTo>
                  <a:pt x="10280626" y="269284"/>
                  <a:pt x="10197578" y="128428"/>
                  <a:pt x="10197578" y="128428"/>
                </a:cubicBezTo>
                <a:lnTo>
                  <a:pt x="10858500" y="0"/>
                </a:lnTo>
                <a:close/>
              </a:path>
            </a:pathLst>
          </a:custGeom>
          <a:gradFill>
            <a:gsLst>
              <a:gs pos="10000">
                <a:schemeClr val="accent1">
                  <a:lumMod val="40000"/>
                  <a:lumOff val="60000"/>
                </a:schemeClr>
              </a:gs>
              <a:gs pos="90000">
                <a:schemeClr val="accent1"/>
              </a:gs>
            </a:gsLst>
            <a:lin ang="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sz="2000"/>
          </a:p>
        </p:txBody>
      </p:sp>
      <p:sp>
        <p:nvSpPr>
          <p:cNvPr id="4" name="标题 1"/>
          <p:cNvSpPr txBox="1"/>
          <p:nvPr/>
        </p:nvSpPr>
        <p:spPr>
          <a:xfrm>
            <a:off x="843421" y="3769639"/>
            <a:ext cx="7376958" cy="544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Objectives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1053137" y="4437345"/>
            <a:ext cx="154999" cy="16453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6" name="标题 1"/>
          <p:cNvSpPr txBox="1"/>
          <p:nvPr/>
        </p:nvSpPr>
        <p:spPr>
          <a:xfrm>
            <a:off x="701303" y="4640020"/>
            <a:ext cx="1579884" cy="1806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Provide essential healthcare services to senior citizens</a:t>
            </a:r>
            <a:endParaRPr kumimoji="1" lang="zh-CN" altLang="en-US" sz="2000" dirty="0"/>
          </a:p>
        </p:txBody>
      </p:sp>
      <p:sp>
        <p:nvSpPr>
          <p:cNvPr id="7" name="标题 1"/>
          <p:cNvSpPr txBox="1"/>
          <p:nvPr/>
        </p:nvSpPr>
        <p:spPr>
          <a:xfrm>
            <a:off x="3138402" y="4301976"/>
            <a:ext cx="154999" cy="16453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8" name="标题 1"/>
          <p:cNvSpPr txBox="1"/>
          <p:nvPr/>
        </p:nvSpPr>
        <p:spPr>
          <a:xfrm>
            <a:off x="2713596" y="4557042"/>
            <a:ext cx="1439720" cy="1806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 Senior citizens</a:t>
            </a:r>
            <a:endParaRPr kumimoji="1" lang="zh-CN" altLang="en-US" sz="2000" dirty="0"/>
          </a:p>
        </p:txBody>
      </p:sp>
      <p:sp>
        <p:nvSpPr>
          <p:cNvPr id="9" name="标题 1"/>
          <p:cNvSpPr txBox="1"/>
          <p:nvPr/>
        </p:nvSpPr>
        <p:spPr>
          <a:xfrm>
            <a:off x="4915649" y="4067192"/>
            <a:ext cx="154999" cy="16453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0" name="标题 1"/>
          <p:cNvSpPr txBox="1"/>
          <p:nvPr/>
        </p:nvSpPr>
        <p:spPr>
          <a:xfrm>
            <a:off x="4576168" y="4360345"/>
            <a:ext cx="1576470" cy="1806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 Medical check- ups, medicine distribution, awareness sessions</a:t>
            </a:r>
            <a:endParaRPr kumimoji="1" lang="zh-CN" altLang="en-US" sz="2000" dirty="0"/>
          </a:p>
        </p:txBody>
      </p:sp>
      <p:sp>
        <p:nvSpPr>
          <p:cNvPr id="11" name="标题 1"/>
          <p:cNvSpPr txBox="1"/>
          <p:nvPr/>
        </p:nvSpPr>
        <p:spPr>
          <a:xfrm>
            <a:off x="6933536" y="3697224"/>
            <a:ext cx="154999" cy="16453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2" name="标题 1"/>
          <p:cNvSpPr txBox="1"/>
          <p:nvPr/>
        </p:nvSpPr>
        <p:spPr>
          <a:xfrm>
            <a:off x="6473807" y="4078847"/>
            <a:ext cx="1783643" cy="1806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 Doctors, paramedics, medical equipment, medicines</a:t>
            </a:r>
            <a:endParaRPr kumimoji="1" lang="zh-CN" altLang="en-US" sz="2000" dirty="0"/>
          </a:p>
        </p:txBody>
      </p:sp>
      <p:sp>
        <p:nvSpPr>
          <p:cNvPr id="13" name="标题 1"/>
          <p:cNvSpPr txBox="1"/>
          <p:nvPr/>
        </p:nvSpPr>
        <p:spPr>
          <a:xfrm>
            <a:off x="8768542" y="3141406"/>
            <a:ext cx="154999" cy="16453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4" name="标题 1"/>
          <p:cNvSpPr txBox="1"/>
          <p:nvPr/>
        </p:nvSpPr>
        <p:spPr>
          <a:xfrm>
            <a:off x="8426675" y="3551339"/>
            <a:ext cx="1642273" cy="1806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 Number of senior citizens served, health improvements</a:t>
            </a:r>
            <a:endParaRPr kumimoji="1" lang="zh-CN" altLang="en-US" sz="2000" dirty="0"/>
          </a:p>
        </p:txBody>
      </p:sp>
      <p:sp>
        <p:nvSpPr>
          <p:cNvPr id="15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Senior Citizen Medical Camp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DF9D61F-A5F9-4258-9418-6F32373B9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1" y="820599"/>
            <a:ext cx="7478646" cy="285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xmlns="" id="{240ED462-17DB-0FDA-0754-E3BB0265B0B8}"/>
              </a:ext>
            </a:extLst>
          </p:cNvPr>
          <p:cNvSpPr txBox="1"/>
          <p:nvPr/>
        </p:nvSpPr>
        <p:spPr>
          <a:xfrm>
            <a:off x="10005092" y="2934156"/>
            <a:ext cx="1642273" cy="7146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r>
              <a:rPr kumimoji="1" lang="en-US" altLang="zh-CN" sz="16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r>
              <a:rPr kumimoji="1" lang="en-US" altLang="zh-CN" sz="16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3 Lakh Rupees</a:t>
            </a:r>
            <a:endParaRPr kumimoji="1" lang="zh-CN" altLang="en-US" sz="1400" dirty="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xmlns="" id="{35C0EB97-C314-F38D-CFA9-54745161DDB4}"/>
              </a:ext>
            </a:extLst>
          </p:cNvPr>
          <p:cNvSpPr txBox="1"/>
          <p:nvPr/>
        </p:nvSpPr>
        <p:spPr>
          <a:xfrm>
            <a:off x="10306979" y="2398655"/>
            <a:ext cx="154999" cy="16453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478675" y="1568911"/>
            <a:ext cx="9489802" cy="401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-134983" y="4447244"/>
            <a:ext cx="12461966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776394" y="3788402"/>
            <a:ext cx="437534" cy="54621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6" name="标题 1"/>
          <p:cNvSpPr txBox="1"/>
          <p:nvPr/>
        </p:nvSpPr>
        <p:spPr>
          <a:xfrm>
            <a:off x="857541" y="3900558"/>
            <a:ext cx="267457" cy="26308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7" name="标题 1"/>
          <p:cNvSpPr txBox="1"/>
          <p:nvPr/>
        </p:nvSpPr>
        <p:spPr>
          <a:xfrm>
            <a:off x="254450" y="4651949"/>
            <a:ext cx="1535207" cy="1404602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64963" y="4841911"/>
            <a:ext cx="1535207" cy="134117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25355" y="4960333"/>
            <a:ext cx="1303681" cy="12051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Recognize contributions to community development</a:t>
            </a:r>
            <a:endParaRPr kumimoji="1" lang="zh-CN" altLang="en-US" b="1" dirty="0"/>
          </a:p>
        </p:txBody>
      </p:sp>
      <p:sp>
        <p:nvSpPr>
          <p:cNvPr id="10" name="标题 1"/>
          <p:cNvSpPr txBox="1"/>
          <p:nvPr/>
        </p:nvSpPr>
        <p:spPr>
          <a:xfrm>
            <a:off x="2653476" y="3788402"/>
            <a:ext cx="437534" cy="54621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11" name="标题 1"/>
          <p:cNvSpPr txBox="1"/>
          <p:nvPr/>
        </p:nvSpPr>
        <p:spPr>
          <a:xfrm>
            <a:off x="2734624" y="3900030"/>
            <a:ext cx="267456" cy="248554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12" name="标题 1"/>
          <p:cNvSpPr txBox="1"/>
          <p:nvPr/>
        </p:nvSpPr>
        <p:spPr>
          <a:xfrm>
            <a:off x="2131534" y="4669720"/>
            <a:ext cx="1535207" cy="1577076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13" name="标题 1"/>
          <p:cNvSpPr txBox="1"/>
          <p:nvPr/>
        </p:nvSpPr>
        <p:spPr>
          <a:xfrm>
            <a:off x="2149271" y="4849019"/>
            <a:ext cx="1535207" cy="146225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14" name="标题 1"/>
          <p:cNvSpPr txBox="1"/>
          <p:nvPr/>
        </p:nvSpPr>
        <p:spPr>
          <a:xfrm>
            <a:off x="2209486" y="4944092"/>
            <a:ext cx="1303681" cy="12051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Audience Social workers, educators, organizations</a:t>
            </a:r>
            <a:endParaRPr kumimoji="1" lang="zh-CN" altLang="en-US" b="1" dirty="0"/>
          </a:p>
        </p:txBody>
      </p:sp>
      <p:sp>
        <p:nvSpPr>
          <p:cNvPr id="15" name="标题 1"/>
          <p:cNvSpPr txBox="1"/>
          <p:nvPr/>
        </p:nvSpPr>
        <p:spPr>
          <a:xfrm>
            <a:off x="4869739" y="4068344"/>
            <a:ext cx="51174" cy="5749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16" name="标题 1"/>
          <p:cNvSpPr txBox="1"/>
          <p:nvPr/>
        </p:nvSpPr>
        <p:spPr>
          <a:xfrm>
            <a:off x="4597939" y="3788402"/>
            <a:ext cx="437534" cy="54621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17" name="标题 1"/>
          <p:cNvSpPr txBox="1"/>
          <p:nvPr/>
        </p:nvSpPr>
        <p:spPr>
          <a:xfrm>
            <a:off x="4676635" y="3871109"/>
            <a:ext cx="281455" cy="29253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18" name="标题 1"/>
          <p:cNvSpPr txBox="1"/>
          <p:nvPr/>
        </p:nvSpPr>
        <p:spPr>
          <a:xfrm>
            <a:off x="4143374" y="4669720"/>
            <a:ext cx="1535207" cy="1513370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19" name="标题 1"/>
          <p:cNvSpPr txBox="1"/>
          <p:nvPr/>
        </p:nvSpPr>
        <p:spPr>
          <a:xfrm>
            <a:off x="4132861" y="4849019"/>
            <a:ext cx="1535207" cy="175337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0" name="标题 1"/>
          <p:cNvSpPr txBox="1"/>
          <p:nvPr/>
        </p:nvSpPr>
        <p:spPr>
          <a:xfrm>
            <a:off x="4306250" y="5068834"/>
            <a:ext cx="1303681" cy="988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Activities, Nomination, Evaluation, Awards ceremony, Media publicity</a:t>
            </a:r>
            <a:endParaRPr kumimoji="1" lang="zh-CN" altLang="en-US" b="1" dirty="0"/>
          </a:p>
        </p:txBody>
      </p:sp>
      <p:sp>
        <p:nvSpPr>
          <p:cNvPr id="21" name="标题 1"/>
          <p:cNvSpPr txBox="1"/>
          <p:nvPr/>
        </p:nvSpPr>
        <p:spPr>
          <a:xfrm>
            <a:off x="6638655" y="3788402"/>
            <a:ext cx="437534" cy="54621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22" name="标题 1"/>
          <p:cNvSpPr txBox="1"/>
          <p:nvPr/>
        </p:nvSpPr>
        <p:spPr>
          <a:xfrm>
            <a:off x="6727955" y="3860677"/>
            <a:ext cx="255868" cy="311408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23" name="标题 1"/>
          <p:cNvSpPr txBox="1"/>
          <p:nvPr/>
        </p:nvSpPr>
        <p:spPr>
          <a:xfrm>
            <a:off x="5943298" y="4669720"/>
            <a:ext cx="1785787" cy="1932678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4" name="标题 1"/>
          <p:cNvSpPr txBox="1"/>
          <p:nvPr/>
        </p:nvSpPr>
        <p:spPr>
          <a:xfrm>
            <a:off x="5961035" y="4841911"/>
            <a:ext cx="1768051" cy="176048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5" name="标题 1"/>
          <p:cNvSpPr txBox="1"/>
          <p:nvPr/>
        </p:nvSpPr>
        <p:spPr>
          <a:xfrm>
            <a:off x="5961035" y="5020782"/>
            <a:ext cx="1705773" cy="8112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 Award trophies, certificates, event management team</a:t>
            </a:r>
            <a:endParaRPr kumimoji="1" lang="zh-CN" altLang="en-US" b="1" dirty="0"/>
          </a:p>
        </p:txBody>
      </p:sp>
      <p:sp>
        <p:nvSpPr>
          <p:cNvPr id="26" name="标题 1"/>
          <p:cNvSpPr txBox="1"/>
          <p:nvPr/>
        </p:nvSpPr>
        <p:spPr>
          <a:xfrm>
            <a:off x="7993803" y="4669720"/>
            <a:ext cx="1535207" cy="1577076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7" name="标题 1"/>
          <p:cNvSpPr txBox="1"/>
          <p:nvPr/>
        </p:nvSpPr>
        <p:spPr>
          <a:xfrm>
            <a:off x="7993803" y="4841912"/>
            <a:ext cx="1535207" cy="1760486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8" name="标题 1"/>
          <p:cNvSpPr txBox="1"/>
          <p:nvPr/>
        </p:nvSpPr>
        <p:spPr>
          <a:xfrm>
            <a:off x="8146165" y="5106087"/>
            <a:ext cx="1303681" cy="12051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 Number of awardees, </a:t>
            </a: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Project visibility</a:t>
            </a:r>
            <a:endParaRPr kumimoji="1" lang="zh-CN" altLang="en-US" b="1" dirty="0"/>
          </a:p>
        </p:txBody>
      </p:sp>
      <p:sp>
        <p:nvSpPr>
          <p:cNvPr id="29" name="标题 1"/>
          <p:cNvSpPr txBox="1"/>
          <p:nvPr/>
        </p:nvSpPr>
        <p:spPr>
          <a:xfrm>
            <a:off x="8486870" y="3788402"/>
            <a:ext cx="437534" cy="54621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30" name="标题 1"/>
          <p:cNvSpPr txBox="1"/>
          <p:nvPr/>
        </p:nvSpPr>
        <p:spPr>
          <a:xfrm flipH="1" flipV="1">
            <a:off x="8585795" y="3891091"/>
            <a:ext cx="255868" cy="27820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31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Awards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17" y="-745065"/>
            <a:ext cx="7563396" cy="3922975"/>
          </a:xfrm>
          <a:prstGeom prst="rect">
            <a:avLst/>
          </a:prstGeom>
        </p:spPr>
      </p:pic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A1AE7DB3-0273-AF22-81C6-769A0F8061D7}"/>
              </a:ext>
            </a:extLst>
          </p:cNvPr>
          <p:cNvSpPr txBox="1"/>
          <p:nvPr/>
        </p:nvSpPr>
        <p:spPr>
          <a:xfrm>
            <a:off x="10351962" y="3815677"/>
            <a:ext cx="437534" cy="54621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b="1"/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xmlns="" id="{1EED9DCC-8F3F-115C-AC11-697496952924}"/>
              </a:ext>
            </a:extLst>
          </p:cNvPr>
          <p:cNvSpPr txBox="1"/>
          <p:nvPr/>
        </p:nvSpPr>
        <p:spPr>
          <a:xfrm>
            <a:off x="10433109" y="3927833"/>
            <a:ext cx="267457" cy="26308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xmlns="" id="{F2ABBCF2-67D1-1018-9817-900619367162}"/>
              </a:ext>
            </a:extLst>
          </p:cNvPr>
          <p:cNvSpPr txBox="1"/>
          <p:nvPr/>
        </p:nvSpPr>
        <p:spPr>
          <a:xfrm>
            <a:off x="9830018" y="4679224"/>
            <a:ext cx="1535207" cy="1404602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xmlns="" id="{5DD4C826-3418-1160-B29D-6AD5EB2BE68F}"/>
              </a:ext>
            </a:extLst>
          </p:cNvPr>
          <p:cNvSpPr txBox="1"/>
          <p:nvPr/>
        </p:nvSpPr>
        <p:spPr>
          <a:xfrm>
            <a:off x="9840531" y="4869186"/>
            <a:ext cx="1535207" cy="134117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xmlns="" id="{AA34C49C-620D-FCEC-92EF-9A3B19DC4434}"/>
              </a:ext>
            </a:extLst>
          </p:cNvPr>
          <p:cNvSpPr txBox="1"/>
          <p:nvPr/>
        </p:nvSpPr>
        <p:spPr>
          <a:xfrm>
            <a:off x="9918191" y="5338322"/>
            <a:ext cx="1379885" cy="6197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r>
              <a:rPr kumimoji="1" lang="en-US" altLang="zh-CN" sz="13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r>
              <a:rPr kumimoji="1" lang="en-US" altLang="zh-CN" sz="13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12 Lakh Rupees</a:t>
            </a:r>
            <a:endParaRPr kumimoji="1" lang="zh-CN" altLang="en-US" sz="13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uilding with a green lawn and trees&#10;&#10;Description automatically generated">
            <a:extLst>
              <a:ext uri="{FF2B5EF4-FFF2-40B4-BE49-F238E27FC236}">
                <a16:creationId xmlns:a16="http://schemas.microsoft.com/office/drawing/2014/main" xmlns="" id="{0C421D76-BA60-36D2-6E9F-911179F79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6" y="768627"/>
            <a:ext cx="10612174" cy="4762500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>
          <a:xfrm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79037" y="855026"/>
            <a:ext cx="9489802" cy="335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Objective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-134983" y="3247094"/>
            <a:ext cx="12461966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641644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6" name="标题 1"/>
          <p:cNvSpPr txBox="1"/>
          <p:nvPr/>
        </p:nvSpPr>
        <p:spPr>
          <a:xfrm>
            <a:off x="761291" y="3062558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endParaRPr kumimoji="1" lang="zh-CN" altLang="en-US" sz="2000"/>
          </a:p>
        </p:txBody>
      </p:sp>
      <p:sp>
        <p:nvSpPr>
          <p:cNvPr id="7" name="标题 1"/>
          <p:cNvSpPr txBox="1"/>
          <p:nvPr/>
        </p:nvSpPr>
        <p:spPr>
          <a:xfrm>
            <a:off x="215950" y="3812469"/>
            <a:ext cx="1605237" cy="1874420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8" name="标题 1"/>
          <p:cNvSpPr txBox="1"/>
          <p:nvPr/>
        </p:nvSpPr>
        <p:spPr>
          <a:xfrm>
            <a:off x="215950" y="4079572"/>
            <a:ext cx="1605237" cy="175992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9" name="标题 1"/>
          <p:cNvSpPr txBox="1"/>
          <p:nvPr/>
        </p:nvSpPr>
        <p:spPr>
          <a:xfrm>
            <a:off x="309647" y="4410801"/>
            <a:ext cx="1363150" cy="1201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Establish a research facility</a:t>
            </a:r>
            <a:endParaRPr kumimoji="1" lang="zh-CN" altLang="en-US" sz="2000" dirty="0"/>
          </a:p>
        </p:txBody>
      </p:sp>
      <p:sp>
        <p:nvSpPr>
          <p:cNvPr id="10" name="标题 1"/>
          <p:cNvSpPr txBox="1"/>
          <p:nvPr/>
        </p:nvSpPr>
        <p:spPr>
          <a:xfrm>
            <a:off x="2605360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1" name="标题 1"/>
          <p:cNvSpPr txBox="1"/>
          <p:nvPr/>
        </p:nvSpPr>
        <p:spPr>
          <a:xfrm>
            <a:off x="2725008" y="3071655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endParaRPr kumimoji="1" lang="zh-CN" altLang="en-US" sz="2000"/>
          </a:p>
        </p:txBody>
      </p:sp>
      <p:sp>
        <p:nvSpPr>
          <p:cNvPr id="12" name="标题 1"/>
          <p:cNvSpPr txBox="1"/>
          <p:nvPr/>
        </p:nvSpPr>
        <p:spPr>
          <a:xfrm>
            <a:off x="1933484" y="3791679"/>
            <a:ext cx="1908574" cy="1933451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3" name="标题 1"/>
          <p:cNvSpPr txBox="1"/>
          <p:nvPr/>
        </p:nvSpPr>
        <p:spPr>
          <a:xfrm>
            <a:off x="1933484" y="4079572"/>
            <a:ext cx="1908574" cy="178785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4" name="标题 1"/>
          <p:cNvSpPr txBox="1"/>
          <p:nvPr/>
        </p:nvSpPr>
        <p:spPr>
          <a:xfrm>
            <a:off x="2096360" y="4412859"/>
            <a:ext cx="1620740" cy="1239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Location Central area</a:t>
            </a:r>
            <a:endParaRPr kumimoji="1" lang="zh-CN" altLang="en-US" sz="2000" dirty="0"/>
          </a:p>
        </p:txBody>
      </p:sp>
      <p:sp>
        <p:nvSpPr>
          <p:cNvPr id="15" name="标题 1"/>
          <p:cNvSpPr txBox="1"/>
          <p:nvPr/>
        </p:nvSpPr>
        <p:spPr>
          <a:xfrm>
            <a:off x="5899650" y="3211094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6" name="标题 1"/>
          <p:cNvSpPr txBox="1"/>
          <p:nvPr/>
        </p:nvSpPr>
        <p:spPr>
          <a:xfrm>
            <a:off x="4559442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7" name="标题 1"/>
          <p:cNvSpPr txBox="1"/>
          <p:nvPr/>
        </p:nvSpPr>
        <p:spPr>
          <a:xfrm>
            <a:off x="4669242" y="3044119"/>
            <a:ext cx="396000" cy="366328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8" name="标题 1"/>
          <p:cNvSpPr txBox="1"/>
          <p:nvPr/>
        </p:nvSpPr>
        <p:spPr>
          <a:xfrm>
            <a:off x="3930879" y="3762460"/>
            <a:ext cx="1908574" cy="2009209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19" name="标题 1"/>
          <p:cNvSpPr txBox="1"/>
          <p:nvPr/>
        </p:nvSpPr>
        <p:spPr>
          <a:xfrm>
            <a:off x="3930879" y="4079573"/>
            <a:ext cx="1908574" cy="182115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0" name="标题 1"/>
          <p:cNvSpPr txBox="1"/>
          <p:nvPr/>
        </p:nvSpPr>
        <p:spPr>
          <a:xfrm>
            <a:off x="4093755" y="4383640"/>
            <a:ext cx="1745698" cy="14545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Activities Allocate spaces, partner with institutions, workshops</a:t>
            </a:r>
            <a:endParaRPr kumimoji="1" lang="zh-CN" altLang="en-US" sz="2000" dirty="0"/>
          </a:p>
        </p:txBody>
      </p:sp>
      <p:sp>
        <p:nvSpPr>
          <p:cNvPr id="21" name="标题 1"/>
          <p:cNvSpPr txBox="1"/>
          <p:nvPr/>
        </p:nvSpPr>
        <p:spPr>
          <a:xfrm>
            <a:off x="6571282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2" name="标题 1"/>
          <p:cNvSpPr txBox="1"/>
          <p:nvPr/>
        </p:nvSpPr>
        <p:spPr>
          <a:xfrm>
            <a:off x="6699082" y="3032301"/>
            <a:ext cx="360000" cy="389965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3" name="标题 1"/>
          <p:cNvSpPr txBox="1"/>
          <p:nvPr/>
        </p:nvSpPr>
        <p:spPr>
          <a:xfrm>
            <a:off x="5924219" y="3812469"/>
            <a:ext cx="1908574" cy="2009209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4" name="标题 1"/>
          <p:cNvSpPr txBox="1"/>
          <p:nvPr/>
        </p:nvSpPr>
        <p:spPr>
          <a:xfrm>
            <a:off x="5924219" y="4079572"/>
            <a:ext cx="1908574" cy="187116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5" name="标题 1"/>
          <p:cNvSpPr txBox="1"/>
          <p:nvPr/>
        </p:nvSpPr>
        <p:spPr>
          <a:xfrm>
            <a:off x="6068136" y="4162302"/>
            <a:ext cx="1620740" cy="1287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Resources Needed Funding, research equipment, maintenance staff</a:t>
            </a:r>
            <a:endParaRPr kumimoji="1" lang="zh-CN" altLang="en-US" sz="2000" dirty="0"/>
          </a:p>
        </p:txBody>
      </p:sp>
      <p:sp>
        <p:nvSpPr>
          <p:cNvPr id="26" name="标题 1"/>
          <p:cNvSpPr txBox="1"/>
          <p:nvPr/>
        </p:nvSpPr>
        <p:spPr>
          <a:xfrm>
            <a:off x="7926431" y="3812469"/>
            <a:ext cx="1908574" cy="1933451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7" name="标题 1"/>
          <p:cNvSpPr txBox="1"/>
          <p:nvPr/>
        </p:nvSpPr>
        <p:spPr>
          <a:xfrm>
            <a:off x="7926431" y="4079572"/>
            <a:ext cx="1908574" cy="180864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28" name="标题 1"/>
          <p:cNvSpPr txBox="1"/>
          <p:nvPr/>
        </p:nvSpPr>
        <p:spPr>
          <a:xfrm>
            <a:off x="8089307" y="4127697"/>
            <a:ext cx="1620740" cy="15057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Outcome Measurement Research projects, partnerships, community benefits</a:t>
            </a:r>
            <a:endParaRPr kumimoji="1" lang="zh-CN" altLang="en-US" sz="2000" dirty="0"/>
          </a:p>
        </p:txBody>
      </p:sp>
      <p:sp>
        <p:nvSpPr>
          <p:cNvPr id="29" name="标题 1"/>
          <p:cNvSpPr txBox="1"/>
          <p:nvPr/>
        </p:nvSpPr>
        <p:spPr>
          <a:xfrm>
            <a:off x="8602379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30" name="标题 1"/>
          <p:cNvSpPr txBox="1"/>
          <p:nvPr/>
        </p:nvSpPr>
        <p:spPr>
          <a:xfrm flipH="1" flipV="1">
            <a:off x="8730179" y="3053091"/>
            <a:ext cx="360000" cy="348385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31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Research Building Proposal (2000 sq ft)</a:t>
            </a:r>
            <a:endParaRPr kumimoji="1" lang="zh-CN" altLang="en-US" dirty="0"/>
          </a:p>
        </p:txBody>
      </p:sp>
      <p:sp>
        <p:nvSpPr>
          <p:cNvPr id="32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标题 1">
            <a:extLst>
              <a:ext uri="{FF2B5EF4-FFF2-40B4-BE49-F238E27FC236}">
                <a16:creationId xmlns:a16="http://schemas.microsoft.com/office/drawing/2014/main" xmlns="" id="{71D69916-CE54-ABF0-91AD-FCE04CDD10BF}"/>
              </a:ext>
            </a:extLst>
          </p:cNvPr>
          <p:cNvSpPr txBox="1"/>
          <p:nvPr/>
        </p:nvSpPr>
        <p:spPr>
          <a:xfrm>
            <a:off x="10486715" y="30065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xmlns="" id="{801C79E6-9A6C-5CE4-A47D-73814F54310F}"/>
              </a:ext>
            </a:extLst>
          </p:cNvPr>
          <p:cNvSpPr txBox="1"/>
          <p:nvPr/>
        </p:nvSpPr>
        <p:spPr>
          <a:xfrm>
            <a:off x="10606362" y="3137958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endParaRPr kumimoji="1" lang="zh-CN" altLang="en-US" sz="200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ADD7B009-D987-BF20-6FF8-F1558A0EC7DF}"/>
              </a:ext>
            </a:extLst>
          </p:cNvPr>
          <p:cNvSpPr txBox="1"/>
          <p:nvPr/>
        </p:nvSpPr>
        <p:spPr>
          <a:xfrm>
            <a:off x="9945523" y="3858994"/>
            <a:ext cx="1801162" cy="1874420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xmlns="" id="{0F8DEBAB-9396-E7DE-F50B-2D1F81901E2C}"/>
              </a:ext>
            </a:extLst>
          </p:cNvPr>
          <p:cNvSpPr txBox="1"/>
          <p:nvPr/>
        </p:nvSpPr>
        <p:spPr>
          <a:xfrm>
            <a:off x="9945523" y="4146887"/>
            <a:ext cx="1801162" cy="17391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xmlns="" id="{F5FE2999-3F76-3676-6093-923F9FC66827}"/>
              </a:ext>
            </a:extLst>
          </p:cNvPr>
          <p:cNvSpPr txBox="1"/>
          <p:nvPr/>
        </p:nvSpPr>
        <p:spPr>
          <a:xfrm>
            <a:off x="10168354" y="4769009"/>
            <a:ext cx="1529527" cy="1201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Proposed Cost:</a:t>
            </a: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cs typeface="Poppins"/>
              </a:rPr>
              <a:t>1.2 CR Rupees</a:t>
            </a:r>
            <a:endParaRPr kumimoji="1" lang="zh-CN" altLang="en-US" sz="1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06238" y="31692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NGO Document Details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017857" y="56813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14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16E9B1-0E36-45A0-8E93-344BBF0D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xmlns="" id="{5F4AA648-4346-A6AC-3533-BB86FD90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10" y="3007232"/>
            <a:ext cx="2394490" cy="214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0220DC9D-E8E2-C640-27CB-79FB5C58C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18" y="3957104"/>
            <a:ext cx="2072699" cy="2011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standing next to a person&#10;&#10;Description automatically generated">
            <a:extLst>
              <a:ext uri="{FF2B5EF4-FFF2-40B4-BE49-F238E27FC236}">
                <a16:creationId xmlns:a16="http://schemas.microsoft.com/office/drawing/2014/main" xmlns="" id="{E7489002-D090-75F6-9961-94A89B0EE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93" y="3007232"/>
            <a:ext cx="2443415" cy="214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group of people sitting outside a house&#10;&#10;Description automatically generated">
            <a:extLst>
              <a:ext uri="{FF2B5EF4-FFF2-40B4-BE49-F238E27FC236}">
                <a16:creationId xmlns:a16="http://schemas.microsoft.com/office/drawing/2014/main" xmlns="" id="{F30AAB39-DF2C-4D54-3480-3CFDADA3A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1" y="4143374"/>
            <a:ext cx="2072699" cy="201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21400083" flipH="1">
            <a:off x="689346" y="1361013"/>
            <a:ext cx="10800000" cy="4752000"/>
          </a:xfrm>
          <a:prstGeom prst="roundRect">
            <a:avLst>
              <a:gd name="adj" fmla="val 7202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3" name="标题 1"/>
          <p:cNvSpPr txBox="1"/>
          <p:nvPr/>
        </p:nvSpPr>
        <p:spPr>
          <a:xfrm flipH="1">
            <a:off x="689346" y="1372980"/>
            <a:ext cx="10800000" cy="4752000"/>
          </a:xfrm>
          <a:prstGeom prst="roundRect">
            <a:avLst>
              <a:gd name="adj" fmla="val 7202"/>
            </a:avLst>
          </a:prstGeom>
          <a:solidFill>
            <a:schemeClr val="bg1"/>
          </a:solidFill>
          <a:ln w="12700" cap="rnd">
            <a:solidFill>
              <a:schemeClr val="accent1"/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4" name="标题 1"/>
          <p:cNvSpPr txBox="1"/>
          <p:nvPr/>
        </p:nvSpPr>
        <p:spPr>
          <a:xfrm>
            <a:off x="702654" y="1106112"/>
            <a:ext cx="6525082" cy="50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251999" tIns="324000" rIns="180000" bIns="216000" rtlCol="0" anchor="b"/>
          <a:lstStyle/>
          <a:p>
            <a:pPr algn="ctr"/>
            <a:endParaRPr kumimoji="1" lang="zh-CN" altLang="en-US" b="1"/>
          </a:p>
        </p:txBody>
      </p:sp>
      <p:sp>
        <p:nvSpPr>
          <p:cNvPr id="5" name="标题 1"/>
          <p:cNvSpPr txBox="1"/>
          <p:nvPr/>
        </p:nvSpPr>
        <p:spPr>
          <a:xfrm>
            <a:off x="933090" y="1204224"/>
            <a:ext cx="6064211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Documentation List</a:t>
            </a:r>
            <a:endParaRPr kumimoji="1" lang="zh-CN" altLang="en-US" b="1"/>
          </a:p>
        </p:txBody>
      </p:sp>
      <p:sp>
        <p:nvSpPr>
          <p:cNvPr id="6" name="标题 1"/>
          <p:cNvSpPr txBox="1"/>
          <p:nvPr/>
        </p:nvSpPr>
        <p:spPr>
          <a:xfrm>
            <a:off x="1334268" y="1940222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Registration NumberMaharashtra/282/2018/Ahmednagar Date:10 May 2018</a:t>
            </a:r>
            <a:endParaRPr kumimoji="1" lang="zh-CN" altLang="en-US" b="1"/>
          </a:p>
        </p:txBody>
      </p:sp>
      <p:sp>
        <p:nvSpPr>
          <p:cNvPr id="7" name="标题 1"/>
          <p:cNvSpPr txBox="1"/>
          <p:nvPr/>
        </p:nvSpPr>
        <p:spPr>
          <a:xfrm>
            <a:off x="1084165" y="2011411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8" name="标题 1"/>
          <p:cNvSpPr txBox="1"/>
          <p:nvPr/>
        </p:nvSpPr>
        <p:spPr>
          <a:xfrm>
            <a:off x="6559136" y="1940222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Darpan IDMH/2019/0240269</a:t>
            </a:r>
            <a:endParaRPr kumimoji="1" lang="zh-CN" altLang="en-US" b="1"/>
          </a:p>
        </p:txBody>
      </p:sp>
      <p:sp>
        <p:nvSpPr>
          <p:cNvPr id="9" name="标题 1"/>
          <p:cNvSpPr txBox="1"/>
          <p:nvPr/>
        </p:nvSpPr>
        <p:spPr>
          <a:xfrm>
            <a:off x="6309032" y="2011411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10" name="标题 1"/>
          <p:cNvSpPr txBox="1"/>
          <p:nvPr/>
        </p:nvSpPr>
        <p:spPr>
          <a:xfrm>
            <a:off x="1334268" y="2953089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PAN CardAADTV0950B</a:t>
            </a:r>
            <a:endParaRPr kumimoji="1" lang="zh-CN" altLang="en-US" b="1"/>
          </a:p>
        </p:txBody>
      </p:sp>
      <p:sp>
        <p:nvSpPr>
          <p:cNvPr id="11" name="标题 1"/>
          <p:cNvSpPr txBox="1"/>
          <p:nvPr/>
        </p:nvSpPr>
        <p:spPr>
          <a:xfrm>
            <a:off x="1084165" y="3025843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12" name="标题 1"/>
          <p:cNvSpPr txBox="1"/>
          <p:nvPr/>
        </p:nvSpPr>
        <p:spPr>
          <a:xfrm>
            <a:off x="6559136" y="2953089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Income tax 12A CertificateAADTV0950BE2021401</a:t>
            </a:r>
            <a:endParaRPr kumimoji="1" lang="zh-CN" altLang="en-US" b="1"/>
          </a:p>
        </p:txBody>
      </p:sp>
      <p:sp>
        <p:nvSpPr>
          <p:cNvPr id="13" name="标题 1"/>
          <p:cNvSpPr txBox="1"/>
          <p:nvPr/>
        </p:nvSpPr>
        <p:spPr>
          <a:xfrm>
            <a:off x="6309032" y="3025843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14" name="标题 1"/>
          <p:cNvSpPr txBox="1"/>
          <p:nvPr/>
        </p:nvSpPr>
        <p:spPr>
          <a:xfrm>
            <a:off x="1334268" y="3965956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Vishwabhushan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Foundation Certificate NumberF21077</a:t>
            </a:r>
            <a:endParaRPr kumimoji="1" lang="zh-CN" altLang="en-US" b="1" dirty="0"/>
          </a:p>
        </p:txBody>
      </p:sp>
      <p:sp>
        <p:nvSpPr>
          <p:cNvPr id="15" name="标题 1"/>
          <p:cNvSpPr txBox="1"/>
          <p:nvPr/>
        </p:nvSpPr>
        <p:spPr>
          <a:xfrm>
            <a:off x="1084165" y="404027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16" name="标题 1"/>
          <p:cNvSpPr txBox="1"/>
          <p:nvPr/>
        </p:nvSpPr>
        <p:spPr>
          <a:xfrm>
            <a:off x="6559136" y="3965956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Income tax 80G CertificateAADTV0950BF2021401</a:t>
            </a:r>
            <a:endParaRPr kumimoji="1" lang="zh-CN" altLang="en-US" b="1"/>
          </a:p>
        </p:txBody>
      </p:sp>
      <p:sp>
        <p:nvSpPr>
          <p:cNvPr id="17" name="标题 1"/>
          <p:cNvSpPr txBox="1"/>
          <p:nvPr/>
        </p:nvSpPr>
        <p:spPr>
          <a:xfrm>
            <a:off x="6309032" y="404027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18" name="标题 1"/>
          <p:cNvSpPr txBox="1"/>
          <p:nvPr/>
        </p:nvSpPr>
        <p:spPr>
          <a:xfrm>
            <a:off x="1334268" y="4978823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Approval Letter number for form CSRCSR00007453</a:t>
            </a:r>
            <a:endParaRPr kumimoji="1" lang="zh-CN" altLang="en-US" b="1"/>
          </a:p>
        </p:txBody>
      </p:sp>
      <p:sp>
        <p:nvSpPr>
          <p:cNvPr id="19" name="标题 1"/>
          <p:cNvSpPr txBox="1"/>
          <p:nvPr/>
        </p:nvSpPr>
        <p:spPr>
          <a:xfrm>
            <a:off x="1084165" y="5053142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20" name="标题 1"/>
          <p:cNvSpPr txBox="1"/>
          <p:nvPr/>
        </p:nvSpPr>
        <p:spPr>
          <a:xfrm>
            <a:off x="6559136" y="4978823"/>
            <a:ext cx="4536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CA CertificateAHM/519869/TA/22</a:t>
            </a:r>
            <a:endParaRPr kumimoji="1" lang="zh-CN" altLang="en-US" b="1"/>
          </a:p>
        </p:txBody>
      </p:sp>
      <p:sp>
        <p:nvSpPr>
          <p:cNvPr id="21" name="标题 1"/>
          <p:cNvSpPr txBox="1"/>
          <p:nvPr/>
        </p:nvSpPr>
        <p:spPr>
          <a:xfrm>
            <a:off x="6309032" y="5053142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 b="1"/>
          </a:p>
        </p:txBody>
      </p:sp>
      <p:sp>
        <p:nvSpPr>
          <p:cNvPr id="22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Registration and Certification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2634009" y="1043036"/>
            <a:ext cx="6869430" cy="729113"/>
          </a:xfrm>
          <a:prstGeom prst="round1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90500" dir="8100000" algn="tr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8634" y="2764395"/>
            <a:ext cx="2272884" cy="665276"/>
          </a:xfrm>
          <a:prstGeom prst="ellipse">
            <a:avLst/>
          </a:prstGeom>
          <a:gradFill>
            <a:gsLst>
              <a:gs pos="1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Dr</a:t>
            </a:r>
            <a:r>
              <a:rPr kumimoji="1" lang="en-US" altLang="zh-CN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1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Sachin</a:t>
            </a:r>
            <a:r>
              <a:rPr kumimoji="1" lang="en-US" altLang="zh-CN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1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Bhosale</a:t>
            </a:r>
            <a:endParaRPr kumimoji="1" lang="en-US" altLang="zh-CN" sz="12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kumimoji="1" lang="en-US" altLang="zh-CN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President</a:t>
            </a:r>
            <a:endParaRPr kumimoji="1" lang="zh-CN" altLang="en-US" b="1" dirty="0">
              <a:latin typeface="Cambria" panose="020405030504060302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3793500" y="1280464"/>
            <a:ext cx="7215614" cy="4054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Established in 2018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458953" y="2632430"/>
            <a:ext cx="2871736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Not- for- profit organization</a:t>
            </a:r>
            <a:endParaRPr kumimoji="1" lang="zh-CN" altLang="en-US" sz="2400" b="1" dirty="0"/>
          </a:p>
        </p:txBody>
      </p:sp>
      <p:sp>
        <p:nvSpPr>
          <p:cNvPr id="6" name="标题 1"/>
          <p:cNvSpPr txBox="1"/>
          <p:nvPr/>
        </p:nvSpPr>
        <p:spPr>
          <a:xfrm>
            <a:off x="6464410" y="2091108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2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95950" y="2199768"/>
            <a:ext cx="291334" cy="291376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645436" y="2632430"/>
            <a:ext cx="2871736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Established by Dr. Sachin Shankar Bhosale</a:t>
            </a:r>
            <a:endParaRPr kumimoji="1" lang="zh-CN" altLang="en-US" sz="2400" b="1" dirty="0"/>
          </a:p>
        </p:txBody>
      </p:sp>
      <p:sp>
        <p:nvSpPr>
          <p:cNvPr id="9" name="标题 1"/>
          <p:cNvSpPr txBox="1"/>
          <p:nvPr/>
        </p:nvSpPr>
        <p:spPr>
          <a:xfrm>
            <a:off x="2634009" y="2084375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742668" y="2186304"/>
            <a:ext cx="291378" cy="281977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11133" y="4381275"/>
            <a:ext cx="3242940" cy="15166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Focuses on charitable activities, education, humanitarian efforts, cultural initiatives, religious endeavors, and physical development of society</a:t>
            </a:r>
            <a:endParaRPr kumimoji="1" lang="zh-CN" altLang="en-US" sz="2800" b="1" dirty="0"/>
          </a:p>
        </p:txBody>
      </p:sp>
      <p:sp>
        <p:nvSpPr>
          <p:cNvPr id="12" name="标题 1"/>
          <p:cNvSpPr txBox="1"/>
          <p:nvPr/>
        </p:nvSpPr>
        <p:spPr>
          <a:xfrm>
            <a:off x="6475840" y="3839953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2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645436" y="4381275"/>
            <a:ext cx="2871736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Dedicated to the holistic development of the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Nimgaon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Jali community</a:t>
            </a:r>
            <a:endParaRPr kumimoji="1" lang="zh-CN" altLang="en-US" sz="2400" b="1" dirty="0"/>
          </a:p>
        </p:txBody>
      </p:sp>
      <p:sp>
        <p:nvSpPr>
          <p:cNvPr id="14" name="标题 1"/>
          <p:cNvSpPr txBox="1"/>
          <p:nvPr/>
        </p:nvSpPr>
        <p:spPr>
          <a:xfrm>
            <a:off x="2645439" y="3833220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762357" y="3939649"/>
            <a:ext cx="252000" cy="27297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92758" y="3951850"/>
            <a:ext cx="252000" cy="262041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Foundation Overview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0891AE-C1EE-4D61-80CC-1ECF6BCD7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7" y="703681"/>
            <a:ext cx="1855784" cy="1964474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9600464" y="2852405"/>
            <a:ext cx="2272884" cy="672896"/>
          </a:xfrm>
          <a:prstGeom prst="ellipse">
            <a:avLst/>
          </a:prstGeom>
          <a:gradFill>
            <a:gsLst>
              <a:gs pos="1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Dr</a:t>
            </a:r>
            <a:r>
              <a:rPr kumimoji="1" lang="en-US" altLang="zh-CN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1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Rajendra</a:t>
            </a:r>
            <a:r>
              <a:rPr kumimoji="1" lang="en-US" altLang="zh-CN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1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Patil</a:t>
            </a:r>
            <a:endParaRPr kumimoji="1" lang="en-US" altLang="zh-CN" sz="12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kumimoji="1" lang="en-US" altLang="zh-CN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Executive Director</a:t>
            </a:r>
            <a:endParaRPr kumimoji="1" lang="zh-CN" altLang="en-US" b="1" dirty="0"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r="23316" b="40634"/>
          <a:stretch/>
        </p:blipFill>
        <p:spPr>
          <a:xfrm>
            <a:off x="9702074" y="822579"/>
            <a:ext cx="1883342" cy="1939398"/>
          </a:xfrm>
          <a:prstGeom prst="rect">
            <a:avLst/>
          </a:prstGeom>
        </p:spPr>
      </p:pic>
      <p:sp>
        <p:nvSpPr>
          <p:cNvPr id="24" name="标题 1"/>
          <p:cNvSpPr txBox="1"/>
          <p:nvPr/>
        </p:nvSpPr>
        <p:spPr>
          <a:xfrm>
            <a:off x="9754073" y="3656202"/>
            <a:ext cx="2244064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AI Consultant ACLP certified (Singapore) Corporate Trainer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,</a:t>
            </a:r>
          </a:p>
          <a:p>
            <a:pPr algn="ctr"/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Prompt </a:t>
            </a:r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Engineer Transformation Lead-Academics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,</a:t>
            </a:r>
          </a:p>
          <a:p>
            <a:pPr algn="ctr"/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Leading </a:t>
            </a:r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Corporate L&amp;D initiatives, Advisor for Startups.</a:t>
            </a:r>
            <a:endParaRPr kumimoji="1"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146908" y="3513809"/>
            <a:ext cx="2244064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Member of Ad-Hoc Board of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Studies,</a:t>
            </a: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Member of Editorial Board,</a:t>
            </a:r>
            <a:endParaRPr kumimoji="1" lang="en-US" altLang="zh-CN" sz="1400" b="1" dirty="0" smtClean="0">
              <a:ln w="12700">
                <a:noFill/>
              </a:ln>
              <a:solidFill>
                <a:schemeClr val="accent3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Member of Exam Committee,</a:t>
            </a:r>
            <a:endParaRPr kumimoji="1" lang="en-US" altLang="zh-CN" sz="1400" b="1" dirty="0" smtClean="0">
              <a:ln w="12700">
                <a:noFill/>
              </a:ln>
              <a:solidFill>
                <a:schemeClr val="accent3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kumimoji="1" lang="en-US" altLang="zh-CN" sz="1400" b="1" dirty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Research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Guide,</a:t>
            </a:r>
          </a:p>
          <a:p>
            <a:pPr algn="ctr"/>
            <a:r>
              <a:rPr kumimoji="1" lang="en-US" altLang="zh-CN" sz="1400" b="1" dirty="0" smtClean="0">
                <a:ln w="12700">
                  <a:noFill/>
                </a:ln>
                <a:solidFill>
                  <a:schemeClr val="accent3"/>
                </a:solidFill>
                <a:latin typeface="Poppins"/>
                <a:ea typeface="Poppins"/>
                <a:cs typeface="Poppins"/>
              </a:rPr>
              <a:t>Book Author.</a:t>
            </a:r>
            <a:endParaRPr kumimoji="1" lang="zh-CN" altLang="en-US" sz="20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14138" y="87572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Conclusion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5757" y="112693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15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565FEA-3398-43F8-A589-E170DF20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A person receiving a flower from a person&#10;&#10;Description automatically generated">
            <a:extLst>
              <a:ext uri="{FF2B5EF4-FFF2-40B4-BE49-F238E27FC236}">
                <a16:creationId xmlns:a16="http://schemas.microsoft.com/office/drawing/2014/main" xmlns="" id="{5C866985-17CF-A43F-760D-E929FE7E9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45" y="1335180"/>
            <a:ext cx="4143355" cy="498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xmlns="" id="{806CD669-25A9-4325-09C3-2CDAD5AC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8" y="3707375"/>
            <a:ext cx="4292599" cy="261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329280"/>
            <a:ext cx="12192000" cy="23231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222600"/>
            <a:ext cx="12192000" cy="22826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92580" y="2212420"/>
            <a:ext cx="9006840" cy="144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Uplifting underprivileged sections through healthcare, education, research, and socio- economic development</a:t>
            </a:r>
            <a:endParaRPr kumimoji="1" lang="zh-CN" altLang="en-US" sz="2400" dirty="0"/>
          </a:p>
        </p:txBody>
      </p:sp>
      <p:cxnSp>
        <p:nvCxnSpPr>
          <p:cNvPr id="5" name="标题 1"/>
          <p:cNvCxnSpPr/>
          <p:nvPr/>
        </p:nvCxnSpPr>
        <p:spPr>
          <a:xfrm>
            <a:off x="5651212" y="3231674"/>
            <a:ext cx="889576" cy="0"/>
          </a:xfrm>
          <a:prstGeom prst="line">
            <a:avLst/>
          </a:prstGeom>
          <a:noFill/>
          <a:ln w="12700" cap="rnd">
            <a:solidFill>
              <a:schemeClr val="bg1"/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015726" y="1708634"/>
            <a:ext cx="101473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Commitment to Society</a:t>
            </a:r>
            <a:endParaRPr kumimoji="1" lang="zh-CN" altLang="en-US" sz="2400" dirty="0"/>
          </a:p>
        </p:txBody>
      </p:sp>
      <p:sp>
        <p:nvSpPr>
          <p:cNvPr id="7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Foundation's Dedication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 descr="A close-up of a card&#10;&#10;Description automatically generated">
            <a:extLst>
              <a:ext uri="{FF2B5EF4-FFF2-40B4-BE49-F238E27FC236}">
                <a16:creationId xmlns:a16="http://schemas.microsoft.com/office/drawing/2014/main" xmlns="" id="{894DE7E2-660B-2003-3754-2DF025DD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3905221"/>
            <a:ext cx="5880100" cy="267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group of men wearing face masks holding a certificate&#10;&#10;Description automatically generated">
            <a:extLst>
              <a:ext uri="{FF2B5EF4-FFF2-40B4-BE49-F238E27FC236}">
                <a16:creationId xmlns:a16="http://schemas.microsoft.com/office/drawing/2014/main" xmlns="" id="{120F6705-763A-1127-B6A0-F993D4F47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905221"/>
            <a:ext cx="2197100" cy="267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xmlns="" id="{FD3CCA2C-54AC-4BB7-BECC-7194F2525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6" y="4008296"/>
            <a:ext cx="2345954" cy="257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14138" y="1447228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Contact Information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725757" y="1698438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16</a:t>
            </a:r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3ACC08-B0F2-46E3-BC44-54200BCF1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1" name="Picture 10" descr="A person holding a package of food&#10;&#10;Description automatically generated">
            <a:extLst>
              <a:ext uri="{FF2B5EF4-FFF2-40B4-BE49-F238E27FC236}">
                <a16:creationId xmlns:a16="http://schemas.microsoft.com/office/drawing/2014/main" xmlns="" id="{8D8D82FB-5E95-3E48-D502-C486779C0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05" y="1164978"/>
            <a:ext cx="3065583" cy="4786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group of people standing outside&#10;&#10;Description automatically generated">
            <a:extLst>
              <a:ext uri="{FF2B5EF4-FFF2-40B4-BE49-F238E27FC236}">
                <a16:creationId xmlns:a16="http://schemas.microsoft.com/office/drawing/2014/main" xmlns="" id="{533E2A14-745F-64E4-AC7C-6CC80CDA1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17" y="4150110"/>
            <a:ext cx="3520984" cy="238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63855" y="1454839"/>
            <a:ext cx="4565578" cy="27706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4191" y="1588516"/>
            <a:ext cx="4131438" cy="187564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Vishwabhushan</a:t>
            </a: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Foundation,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C/o. Dr. Sachin Shankar Bhosale, Near Hotel Tarang,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Kolhar</a:t>
            </a: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Ghoti</a:t>
            </a: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Highway,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At. 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Nimgaon</a:t>
            </a: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Jali,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Tal. 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Sangamner</a:t>
            </a:r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Dist. Ahmednagar</a:t>
            </a:r>
            <a:endParaRPr kumimoji="1" lang="zh-CN" altLang="en-US" sz="2400" b="1" dirty="0"/>
          </a:p>
        </p:txBody>
      </p:sp>
      <p:sp>
        <p:nvSpPr>
          <p:cNvPr id="4" name="标题 1"/>
          <p:cNvSpPr txBox="1"/>
          <p:nvPr/>
        </p:nvSpPr>
        <p:spPr>
          <a:xfrm>
            <a:off x="6346372" y="368011"/>
            <a:ext cx="5481774" cy="123187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431038" y="732228"/>
            <a:ext cx="5199993" cy="14667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  <a:hlinkClick r:id="rId2"/>
              </a:rPr>
              <a:t>https://vishwabhushanfoundation.org/ </a:t>
            </a:r>
            <a:endParaRPr kumimoji="1" lang="zh-CN" altLang="en-US" sz="2400" b="1" dirty="0"/>
          </a:p>
        </p:txBody>
      </p:sp>
      <p:sp>
        <p:nvSpPr>
          <p:cNvPr id="6" name="标题 1"/>
          <p:cNvSpPr txBox="1"/>
          <p:nvPr/>
        </p:nvSpPr>
        <p:spPr>
          <a:xfrm>
            <a:off x="10716343" y="1771982"/>
            <a:ext cx="320088" cy="449640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67721" y="1771982"/>
            <a:ext cx="320088" cy="449640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3672737" y="4712082"/>
            <a:ext cx="301029" cy="512459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224115" y="4712082"/>
            <a:ext cx="301029" cy="512459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63855" y="1302222"/>
            <a:ext cx="4565578" cy="1526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346372" y="215392"/>
            <a:ext cx="5481773" cy="144554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738817" y="714868"/>
            <a:ext cx="2482992" cy="53815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Address and Website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Details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25" y="1771982"/>
            <a:ext cx="5295599" cy="455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86506" y="5838964"/>
            <a:ext cx="4005495" cy="1019036"/>
          </a:xfrm>
          <a:custGeom>
            <a:avLst/>
            <a:gdLst>
              <a:gd name="connsiteX0" fmla="*/ 570478 w 4005495"/>
              <a:gd name="connsiteY0" fmla="*/ 0 h 1019036"/>
              <a:gd name="connsiteX1" fmla="*/ 4005495 w 4005495"/>
              <a:gd name="connsiteY1" fmla="*/ 0 h 1019036"/>
              <a:gd name="connsiteX2" fmla="*/ 4005495 w 4005495"/>
              <a:gd name="connsiteY2" fmla="*/ 1019036 h 1019036"/>
              <a:gd name="connsiteX3" fmla="*/ 0 w 4005495"/>
              <a:gd name="connsiteY3" fmla="*/ 1019036 h 1019036"/>
              <a:gd name="connsiteX4" fmla="*/ 229716 w 4005495"/>
              <a:gd name="connsiteY4" fmla="*/ 270715 h 1019036"/>
              <a:gd name="connsiteX5" fmla="*/ 570478 w 4005495"/>
              <a:gd name="connsiteY5" fmla="*/ 0 h 1019036"/>
            </a:gdLst>
            <a:ahLst/>
            <a:cxnLst/>
            <a:rect l="l" t="t" r="r" b="b"/>
            <a:pathLst>
              <a:path w="4005495" h="1019036">
                <a:moveTo>
                  <a:pt x="570478" y="0"/>
                </a:moveTo>
                <a:lnTo>
                  <a:pt x="4005495" y="0"/>
                </a:lnTo>
                <a:lnTo>
                  <a:pt x="4005495" y="1019036"/>
                </a:lnTo>
                <a:lnTo>
                  <a:pt x="0" y="1019036"/>
                </a:lnTo>
                <a:lnTo>
                  <a:pt x="229716" y="270715"/>
                </a:lnTo>
                <a:cubicBezTo>
                  <a:pt x="279412" y="108827"/>
                  <a:pt x="416398" y="0"/>
                  <a:pt x="570478" y="0"/>
                </a:cubicBez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640938" y="1"/>
            <a:ext cx="6551063" cy="4970497"/>
          </a:xfrm>
          <a:custGeom>
            <a:avLst/>
            <a:gdLst>
              <a:gd name="connsiteX0" fmla="*/ 0 w 6551063"/>
              <a:gd name="connsiteY0" fmla="*/ 0 h 4970497"/>
              <a:gd name="connsiteX1" fmla="*/ 6551063 w 6551063"/>
              <a:gd name="connsiteY1" fmla="*/ 0 h 4970497"/>
              <a:gd name="connsiteX2" fmla="*/ 6551063 w 6551063"/>
              <a:gd name="connsiteY2" fmla="*/ 4970497 h 4970497"/>
              <a:gd name="connsiteX3" fmla="*/ 2225740 w 6551063"/>
              <a:gd name="connsiteY3" fmla="*/ 4970497 h 4970497"/>
              <a:gd name="connsiteX4" fmla="*/ 1881902 w 6551063"/>
              <a:gd name="connsiteY4" fmla="*/ 4726417 h 4970497"/>
            </a:gdLst>
            <a:ahLst/>
            <a:cxnLst/>
            <a:rect l="l" t="t" r="r" b="b"/>
            <a:pathLst>
              <a:path w="6551063" h="4970497">
                <a:moveTo>
                  <a:pt x="0" y="0"/>
                </a:moveTo>
                <a:lnTo>
                  <a:pt x="6551063" y="0"/>
                </a:lnTo>
                <a:lnTo>
                  <a:pt x="6551063" y="4970497"/>
                </a:lnTo>
                <a:lnTo>
                  <a:pt x="2225740" y="4970497"/>
                </a:lnTo>
                <a:cubicBezTo>
                  <a:pt x="2076023" y="4970497"/>
                  <a:pt x="1940892" y="4874574"/>
                  <a:pt x="1881902" y="4726417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2700" cap="flat">
            <a:solidFill>
              <a:schemeClr val="accent1">
                <a:alpha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1487" y="4633173"/>
            <a:ext cx="2472405" cy="468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254000" dist="38100" dir="18900000" algn="b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Dr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Sachin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Bhosale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3981581" y="4645772"/>
            <a:ext cx="2805993" cy="468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254000" dist="38100" dir="18900000" algn="b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Report Date：22.01.25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9284620" y="3032631"/>
            <a:ext cx="2948021" cy="3855849"/>
          </a:xfrm>
          <a:custGeom>
            <a:avLst/>
            <a:gdLst>
              <a:gd name="connsiteX0" fmla="*/ 1428235 w 2948021"/>
              <a:gd name="connsiteY0" fmla="*/ 0 h 3855849"/>
              <a:gd name="connsiteX1" fmla="*/ 2948021 w 2948021"/>
              <a:gd name="connsiteY1" fmla="*/ 0 h 3855849"/>
              <a:gd name="connsiteX2" fmla="*/ 2948021 w 2948021"/>
              <a:gd name="connsiteY2" fmla="*/ 3855849 h 3855849"/>
              <a:gd name="connsiteX3" fmla="*/ 179 w 2948021"/>
              <a:gd name="connsiteY3" fmla="*/ 3855849 h 3855849"/>
              <a:gd name="connsiteX4" fmla="*/ 0 w 2948021"/>
              <a:gd name="connsiteY4" fmla="*/ 3850662 h 3855849"/>
              <a:gd name="connsiteX5" fmla="*/ 18357 w 2948021"/>
              <a:gd name="connsiteY5" fmla="*/ 3753454 h 3855849"/>
              <a:gd name="connsiteX6" fmla="*/ 1087473 w 2948021"/>
              <a:gd name="connsiteY6" fmla="*/ 270715 h 3855849"/>
              <a:gd name="connsiteX7" fmla="*/ 1428235 w 2948021"/>
              <a:gd name="connsiteY7" fmla="*/ 0 h 3855849"/>
            </a:gdLst>
            <a:ahLst/>
            <a:cxnLst/>
            <a:rect l="l" t="t" r="r" b="b"/>
            <a:pathLst>
              <a:path w="2948021" h="3855849">
                <a:moveTo>
                  <a:pt x="1428235" y="0"/>
                </a:moveTo>
                <a:lnTo>
                  <a:pt x="2948021" y="0"/>
                </a:lnTo>
                <a:lnTo>
                  <a:pt x="2948021" y="3855849"/>
                </a:lnTo>
                <a:lnTo>
                  <a:pt x="179" y="3855849"/>
                </a:lnTo>
                <a:lnTo>
                  <a:pt x="0" y="3850662"/>
                </a:lnTo>
                <a:cubicBezTo>
                  <a:pt x="2398" y="3818473"/>
                  <a:pt x="8400" y="3785889"/>
                  <a:pt x="18357" y="3753454"/>
                </a:cubicBezTo>
                <a:lnTo>
                  <a:pt x="1087473" y="270715"/>
                </a:lnTo>
                <a:cubicBezTo>
                  <a:pt x="1137169" y="108827"/>
                  <a:pt x="1274155" y="0"/>
                  <a:pt x="142823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40639" y="6023546"/>
            <a:ext cx="952975" cy="875094"/>
          </a:xfrm>
          <a:custGeom>
            <a:avLst/>
            <a:gdLst>
              <a:gd name="connsiteX0" fmla="*/ 952975 w 952975"/>
              <a:gd name="connsiteY0" fmla="*/ 0 h 875094"/>
              <a:gd name="connsiteX1" fmla="*/ 526292 w 952975"/>
              <a:gd name="connsiteY1" fmla="*/ 0 h 875094"/>
              <a:gd name="connsiteX2" fmla="*/ 185530 w 952975"/>
              <a:gd name="connsiteY2" fmla="*/ 270715 h 875094"/>
              <a:gd name="connsiteX3" fmla="*/ 0 w 952975"/>
              <a:gd name="connsiteY3" fmla="*/ 875094 h 875094"/>
              <a:gd name="connsiteX4" fmla="*/ 952975 w 952975"/>
              <a:gd name="connsiteY4" fmla="*/ 875094 h 875094"/>
            </a:gdLst>
            <a:ahLst/>
            <a:cxnLst/>
            <a:rect l="l" t="t" r="r" b="b"/>
            <a:pathLst>
              <a:path w="952975" h="875094">
                <a:moveTo>
                  <a:pt x="952975" y="0"/>
                </a:moveTo>
                <a:lnTo>
                  <a:pt x="526292" y="0"/>
                </a:lnTo>
                <a:cubicBezTo>
                  <a:pt x="372212" y="0"/>
                  <a:pt x="235226" y="108827"/>
                  <a:pt x="185530" y="270715"/>
                </a:cubicBezTo>
                <a:lnTo>
                  <a:pt x="0" y="875094"/>
                </a:lnTo>
                <a:lnTo>
                  <a:pt x="952975" y="87509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254000" dist="38100" dir="18900000" algn="b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398895" y="2456962"/>
            <a:ext cx="5667210" cy="22873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8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Thanks</a:t>
            </a:r>
            <a:endParaRPr kumimoji="1"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07B3E-5EA7-40A1-ABD9-3F8A869A8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76" y="508239"/>
            <a:ext cx="2908086" cy="2287387"/>
          </a:xfrm>
          <a:prstGeom prst="rect">
            <a:avLst/>
          </a:prstGeom>
        </p:spPr>
      </p:pic>
      <p:pic>
        <p:nvPicPr>
          <p:cNvPr id="12" name="Picture 11" descr="A hands folded together in prayer&#10;&#10;Description automatically generated">
            <a:extLst>
              <a:ext uri="{FF2B5EF4-FFF2-40B4-BE49-F238E27FC236}">
                <a16:creationId xmlns:a16="http://schemas.microsoft.com/office/drawing/2014/main" xmlns="" id="{9CFD9C08-0D0B-4918-83A9-DD90237C5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33" y="193517"/>
            <a:ext cx="3429846" cy="3693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891311" y="2194724"/>
            <a:ext cx="2712542" cy="514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Presidential Remarks</a:t>
            </a:r>
            <a:endParaRPr kumimoji="1" lang="zh-CN" altLang="en-US" sz="1200" dirty="0"/>
          </a:p>
        </p:txBody>
      </p:sp>
      <p:sp>
        <p:nvSpPr>
          <p:cNvPr id="3" name="标题 1"/>
          <p:cNvSpPr txBox="1"/>
          <p:nvPr/>
        </p:nvSpPr>
        <p:spPr>
          <a:xfrm>
            <a:off x="1428972" y="821928"/>
            <a:ext cx="2535925" cy="14747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96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65799-895D-4FAD-81A8-03886A3C8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F5A03D-D593-B0C3-B3F6-74BF0E264FC6}"/>
              </a:ext>
            </a:extLst>
          </p:cNvPr>
          <p:cNvSpPr txBox="1"/>
          <p:nvPr/>
        </p:nvSpPr>
        <p:spPr>
          <a:xfrm>
            <a:off x="1152082" y="2709074"/>
            <a:ext cx="4505768" cy="360098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1" lang="en-US" sz="1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"The </a:t>
            </a:r>
            <a:r>
              <a:rPr kumimoji="1" lang="en-US" sz="1600" dirty="0" err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Vishwabhushan</a:t>
            </a:r>
            <a:r>
              <a:rPr kumimoji="1" lang="en-US" sz="1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 Foundation is dedicated to creating sustainable change in education, healthcare, and community development. Our work is driven by a commitment to empower the underprivileged and foster holistic growth. Together, with the support of our team and community, we aim to build a brighter and more inclusive future for all. Let us continue to inspire positive change and contribute to the betterment of society with unwavering dedication</a:t>
            </a:r>
            <a:r>
              <a:rPr kumimoji="1" lang="en-US" sz="16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.“</a:t>
            </a:r>
          </a:p>
          <a:p>
            <a:pPr algn="r"/>
            <a:r>
              <a:rPr kumimoji="1" lang="en-US" sz="16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- Dr. </a:t>
            </a:r>
            <a:r>
              <a:rPr kumimoji="1" lang="en-US" sz="1600" dirty="0" err="1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Sachin</a:t>
            </a:r>
            <a:r>
              <a:rPr kumimoji="1" lang="en-US" sz="16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sz="1600" dirty="0" err="1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Bhosale</a:t>
            </a:r>
            <a:endParaRPr kumimoji="1" lang="en-IN" sz="2000" dirty="0">
              <a:ln w="12700">
                <a:noFill/>
              </a:ln>
              <a:solidFill>
                <a:srgbClr val="1F705D">
                  <a:alpha val="100000"/>
                </a:srgbClr>
              </a:solidFill>
              <a:latin typeface="poppins-bold"/>
              <a:cs typeface="poppins-bold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809931" y="2194724"/>
            <a:ext cx="3361283" cy="514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Executive Directors Remark</a:t>
            </a:r>
            <a:endParaRPr kumimoji="1" lang="zh-CN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5A03D-D593-B0C3-B3F6-74BF0E264FC6}"/>
              </a:ext>
            </a:extLst>
          </p:cNvPr>
          <p:cNvSpPr txBox="1"/>
          <p:nvPr/>
        </p:nvSpPr>
        <p:spPr>
          <a:xfrm>
            <a:off x="6457950" y="2709074"/>
            <a:ext cx="4222876" cy="360098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1" lang="en-US" sz="1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"I am proud to support the </a:t>
            </a:r>
            <a:r>
              <a:rPr kumimoji="1" lang="en-US" sz="1600" dirty="0" err="1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Vishwabhushan</a:t>
            </a:r>
            <a:r>
              <a:rPr kumimoji="1" lang="en-US" sz="1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 Foundation's mission of empowering communities through impactful programs in education, health, and development. Together, we are building a brighter, sustainable future. Our efforts are rooted in creating opportunities for the underprivileged and fostering holistic growth. With continued collaboration and dedication, we can make a lasting difference in the lives of many</a:t>
            </a:r>
            <a:r>
              <a:rPr kumimoji="1" lang="en-US" sz="16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.“</a:t>
            </a:r>
          </a:p>
          <a:p>
            <a:pPr algn="r"/>
            <a:r>
              <a:rPr kumimoji="1" lang="en-US" sz="16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- Dr. </a:t>
            </a:r>
            <a:r>
              <a:rPr kumimoji="1" lang="en-US" sz="1600" dirty="0" err="1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Rajendra</a:t>
            </a:r>
            <a:r>
              <a:rPr kumimoji="1" lang="en-US" sz="1600" dirty="0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sz="1600" dirty="0" err="1" smtClean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cs typeface="poppins-bold"/>
              </a:rPr>
              <a:t>Patil</a:t>
            </a:r>
            <a:endParaRPr kumimoji="1" lang="en-IN" sz="2000" dirty="0">
              <a:ln w="12700">
                <a:noFill/>
              </a:ln>
              <a:solidFill>
                <a:srgbClr val="1F705D">
                  <a:alpha val="100000"/>
                </a:srgbClr>
              </a:solidFill>
              <a:latin typeface="poppins-bold"/>
              <a:cs typeface="poppins-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5644249" y="2173174"/>
            <a:ext cx="5804431" cy="1865418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 sz="1400"/>
          </a:p>
        </p:txBody>
      </p:sp>
      <p:sp>
        <p:nvSpPr>
          <p:cNvPr id="4" name="标题 1"/>
          <p:cNvSpPr txBox="1"/>
          <p:nvPr/>
        </p:nvSpPr>
        <p:spPr>
          <a:xfrm flipV="1">
            <a:off x="5637680" y="4345500"/>
            <a:ext cx="5804431" cy="1864800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80986" y="3762481"/>
            <a:ext cx="4234098" cy="2110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Commitment to High-Impact Programs</a:t>
            </a:r>
            <a:endParaRPr kumimoji="1" lang="zh-CN" altLang="en-US" sz="2400" dirty="0"/>
          </a:p>
        </p:txBody>
      </p:sp>
      <p:cxnSp>
        <p:nvCxnSpPr>
          <p:cNvPr id="6" name="标题 1"/>
          <p:cNvCxnSpPr/>
          <p:nvPr/>
        </p:nvCxnSpPr>
        <p:spPr>
          <a:xfrm flipH="1">
            <a:off x="1149715" y="3606851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7111162" y="2775854"/>
            <a:ext cx="3822700" cy="83099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Mission to provide sustainable solutions and opportunities for growth</a:t>
            </a:r>
            <a:endParaRPr kumimoji="1" lang="zh-CN" altLang="en-US" sz="4800" dirty="0"/>
          </a:p>
        </p:txBody>
      </p:sp>
      <p:cxnSp>
        <p:nvCxnSpPr>
          <p:cNvPr id="8" name="标题 1"/>
          <p:cNvCxnSpPr/>
          <p:nvPr/>
        </p:nvCxnSpPr>
        <p:spPr>
          <a:xfrm>
            <a:off x="7169682" y="2658239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6173932" y="2833832"/>
            <a:ext cx="366302" cy="36630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67080" y="2626980"/>
            <a:ext cx="780006" cy="780006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20482" y="4927868"/>
            <a:ext cx="3822700" cy="110799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Targets underprivileged sections in healthcare, education, research, and socio- economic development</a:t>
            </a:r>
            <a:endParaRPr kumimoji="1" lang="zh-CN" altLang="en-US" sz="5400" dirty="0"/>
          </a:p>
        </p:txBody>
      </p:sp>
      <p:cxnSp>
        <p:nvCxnSpPr>
          <p:cNvPr id="12" name="标题 1"/>
          <p:cNvCxnSpPr/>
          <p:nvPr/>
        </p:nvCxnSpPr>
        <p:spPr>
          <a:xfrm>
            <a:off x="7220482" y="48175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6224732" y="5019573"/>
            <a:ext cx="366302" cy="33885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17880" y="4798997"/>
            <a:ext cx="780006" cy="780006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Dr. Sachin Shankar Bhosale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B6C8F56-F147-4531-833C-EAA1CD36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68" y="319814"/>
            <a:ext cx="1610827" cy="16108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r="23316" b="40634"/>
          <a:stretch/>
        </p:blipFill>
        <p:spPr>
          <a:xfrm>
            <a:off x="8774846" y="212978"/>
            <a:ext cx="1883342" cy="17264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14138" y="32085"/>
            <a:ext cx="6111062" cy="30297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600" dirty="0">
                <a:ln w="12700">
                  <a:noFill/>
                </a:ln>
                <a:solidFill>
                  <a:srgbClr val="1F705D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Trustee Board</a:t>
            </a: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725757" y="283295"/>
            <a:ext cx="4292600" cy="2527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19900" dirty="0">
                <a:ln w="12700">
                  <a:noFill/>
                </a:ln>
                <a:solidFill>
                  <a:srgbClr val="2ABB8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03</a:t>
            </a:r>
            <a:endParaRPr kumimoji="1" lang="zh-CN" altLang="en-US" dirty="0"/>
          </a:p>
        </p:txBody>
      </p:sp>
      <p:cxnSp>
        <p:nvCxnSpPr>
          <p:cNvPr id="4" name="标题 1"/>
          <p:cNvCxnSpPr/>
          <p:nvPr/>
        </p:nvCxnSpPr>
        <p:spPr>
          <a:xfrm>
            <a:off x="11125200" y="476250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>
            <a:off x="11125200" y="538162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>
            <a:off x="11125200" y="600074"/>
            <a:ext cx="371475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flipH="1">
            <a:off x="1" y="5198521"/>
            <a:ext cx="1428971" cy="1659479"/>
          </a:xfrm>
          <a:custGeom>
            <a:avLst/>
            <a:gdLst>
              <a:gd name="connsiteX0" fmla="*/ 1428971 w 1428971"/>
              <a:gd name="connsiteY0" fmla="*/ 0 h 1659479"/>
              <a:gd name="connsiteX1" fmla="*/ 767079 w 1428971"/>
              <a:gd name="connsiteY1" fmla="*/ 0 h 1659479"/>
              <a:gd name="connsiteX2" fmla="*/ 426317 w 1428971"/>
              <a:gd name="connsiteY2" fmla="*/ 270715 h 1659479"/>
              <a:gd name="connsiteX3" fmla="*/ 0 w 1428971"/>
              <a:gd name="connsiteY3" fmla="*/ 1659479 h 1659479"/>
              <a:gd name="connsiteX4" fmla="*/ 1428971 w 1428971"/>
              <a:gd name="connsiteY4" fmla="*/ 1659479 h 1659479"/>
            </a:gdLst>
            <a:ahLst/>
            <a:cxnLst/>
            <a:rect l="l" t="t" r="r" b="b"/>
            <a:pathLst>
              <a:path w="1428971" h="1659479">
                <a:moveTo>
                  <a:pt x="1428971" y="0"/>
                </a:moveTo>
                <a:lnTo>
                  <a:pt x="767079" y="0"/>
                </a:lnTo>
                <a:cubicBezTo>
                  <a:pt x="612999" y="0"/>
                  <a:pt x="476013" y="108827"/>
                  <a:pt x="426317" y="270715"/>
                </a:cubicBezTo>
                <a:lnTo>
                  <a:pt x="0" y="1659479"/>
                </a:lnTo>
                <a:lnTo>
                  <a:pt x="1428971" y="1659479"/>
                </a:lnTo>
                <a:close/>
              </a:path>
            </a:pathLst>
          </a:custGeom>
          <a:solidFill>
            <a:schemeClr val="bg1"/>
          </a:solidFill>
          <a:ln w="38100" cap="flat">
            <a:noFill/>
            <a:miter/>
          </a:ln>
          <a:effectLst>
            <a:outerShdw blurRad="482600" dist="38100" dir="13500000" algn="b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60959" y="6029288"/>
            <a:ext cx="921017" cy="889672"/>
          </a:xfrm>
          <a:custGeom>
            <a:avLst/>
            <a:gdLst>
              <a:gd name="connsiteX0" fmla="*/ 921017 w 921017"/>
              <a:gd name="connsiteY0" fmla="*/ 0 h 889672"/>
              <a:gd name="connsiteX1" fmla="*/ 530767 w 921017"/>
              <a:gd name="connsiteY1" fmla="*/ 0 h 889672"/>
              <a:gd name="connsiteX2" fmla="*/ 190005 w 921017"/>
              <a:gd name="connsiteY2" fmla="*/ 270715 h 889672"/>
              <a:gd name="connsiteX3" fmla="*/ 0 w 921017"/>
              <a:gd name="connsiteY3" fmla="*/ 889672 h 889672"/>
              <a:gd name="connsiteX4" fmla="*/ 921017 w 921017"/>
              <a:gd name="connsiteY4" fmla="*/ 889672 h 889672"/>
            </a:gdLst>
            <a:ahLst/>
            <a:cxnLst/>
            <a:rect l="l" t="t" r="r" b="b"/>
            <a:pathLst>
              <a:path w="921017" h="889672">
                <a:moveTo>
                  <a:pt x="921017" y="0"/>
                </a:moveTo>
                <a:lnTo>
                  <a:pt x="530767" y="0"/>
                </a:lnTo>
                <a:cubicBezTo>
                  <a:pt x="376687" y="0"/>
                  <a:pt x="239701" y="108827"/>
                  <a:pt x="190005" y="270715"/>
                </a:cubicBezTo>
                <a:lnTo>
                  <a:pt x="0" y="889672"/>
                </a:lnTo>
                <a:lnTo>
                  <a:pt x="921017" y="889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482600" dist="38100" dir="13500000" algn="br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192CDD-60C5-465D-94DB-E57AF4A6C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101325"/>
            <a:ext cx="1563023" cy="1229413"/>
          </a:xfrm>
          <a:prstGeom prst="rect">
            <a:avLst/>
          </a:prstGeom>
        </p:spPr>
      </p:pic>
      <p:pic>
        <p:nvPicPr>
          <p:cNvPr id="12" name="Picture 11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xmlns="" id="{9B063ECC-406A-8CF0-BE69-68ED2A132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6944" r="16451"/>
          <a:stretch/>
        </p:blipFill>
        <p:spPr>
          <a:xfrm>
            <a:off x="1850570" y="2555267"/>
            <a:ext cx="8599715" cy="391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656941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800"/>
          </a:p>
        </p:txBody>
      </p:sp>
      <p:sp>
        <p:nvSpPr>
          <p:cNvPr id="3" name="标题 1"/>
          <p:cNvSpPr txBox="1"/>
          <p:nvPr/>
        </p:nvSpPr>
        <p:spPr>
          <a:xfrm>
            <a:off x="696400" y="1782941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 sz="3200"/>
          </a:p>
        </p:txBody>
      </p:sp>
      <p:sp>
        <p:nvSpPr>
          <p:cNvPr id="4" name="标题 1"/>
          <p:cNvSpPr txBox="1"/>
          <p:nvPr/>
        </p:nvSpPr>
        <p:spPr>
          <a:xfrm>
            <a:off x="1288114" y="1656941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Sachin Shankar Bhosale, President</a:t>
            </a:r>
            <a:endParaRPr kumimoji="1" lang="zh-CN" altLang="en-US" sz="3200"/>
          </a:p>
        </p:txBody>
      </p:sp>
      <p:sp>
        <p:nvSpPr>
          <p:cNvPr id="5" name="标题 1"/>
          <p:cNvSpPr txBox="1"/>
          <p:nvPr/>
        </p:nvSpPr>
        <p:spPr>
          <a:xfrm>
            <a:off x="660400" y="2678785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6" name="标题 1"/>
          <p:cNvSpPr txBox="1"/>
          <p:nvPr/>
        </p:nvSpPr>
        <p:spPr>
          <a:xfrm>
            <a:off x="696400" y="2804785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 sz="2800" dirty="0"/>
          </a:p>
        </p:txBody>
      </p:sp>
      <p:sp>
        <p:nvSpPr>
          <p:cNvPr id="7" name="标题 1"/>
          <p:cNvSpPr txBox="1"/>
          <p:nvPr/>
        </p:nvSpPr>
        <p:spPr>
          <a:xfrm>
            <a:off x="1288114" y="2678784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Mr. Shankar Sawaleram Bhosale, Vice President</a:t>
            </a:r>
            <a:endParaRPr kumimoji="1" lang="zh-CN" altLang="en-US" sz="3200"/>
          </a:p>
        </p:txBody>
      </p:sp>
      <p:sp>
        <p:nvSpPr>
          <p:cNvPr id="8" name="标题 1"/>
          <p:cNvSpPr txBox="1"/>
          <p:nvPr/>
        </p:nvSpPr>
        <p:spPr>
          <a:xfrm>
            <a:off x="2156350" y="963580"/>
            <a:ext cx="78793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Details of Trustees</a:t>
            </a:r>
            <a:endParaRPr kumimoji="1" lang="zh-CN" altLang="en-US" sz="2800" dirty="0"/>
          </a:p>
        </p:txBody>
      </p:sp>
      <p:sp>
        <p:nvSpPr>
          <p:cNvPr id="9" name="标题 1"/>
          <p:cNvSpPr txBox="1"/>
          <p:nvPr/>
        </p:nvSpPr>
        <p:spPr>
          <a:xfrm>
            <a:off x="660400" y="3700628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10" name="标题 1"/>
          <p:cNvSpPr txBox="1"/>
          <p:nvPr/>
        </p:nvSpPr>
        <p:spPr>
          <a:xfrm>
            <a:off x="696400" y="3826628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 sz="2800"/>
          </a:p>
        </p:txBody>
      </p:sp>
      <p:sp>
        <p:nvSpPr>
          <p:cNvPr id="11" name="标题 1"/>
          <p:cNvSpPr txBox="1"/>
          <p:nvPr/>
        </p:nvSpPr>
        <p:spPr>
          <a:xfrm>
            <a:off x="1288114" y="3700627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Mrs. Vaishali Bhimraj Kadam, Trustee</a:t>
            </a:r>
            <a:endParaRPr kumimoji="1" lang="zh-CN" altLang="en-US" sz="3200"/>
          </a:p>
        </p:txBody>
      </p:sp>
      <p:sp>
        <p:nvSpPr>
          <p:cNvPr id="12" name="标题 1"/>
          <p:cNvSpPr txBox="1"/>
          <p:nvPr/>
        </p:nvSpPr>
        <p:spPr>
          <a:xfrm>
            <a:off x="660400" y="4722471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13" name="标题 1"/>
          <p:cNvSpPr txBox="1"/>
          <p:nvPr/>
        </p:nvSpPr>
        <p:spPr>
          <a:xfrm>
            <a:off x="696400" y="4848471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 sz="2800"/>
          </a:p>
        </p:txBody>
      </p:sp>
      <p:sp>
        <p:nvSpPr>
          <p:cNvPr id="14" name="标题 1"/>
          <p:cNvSpPr txBox="1"/>
          <p:nvPr/>
        </p:nvSpPr>
        <p:spPr>
          <a:xfrm>
            <a:off x="1288114" y="4722470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Mrs. Anuradha Suresh Mantode, Trustee</a:t>
            </a:r>
            <a:endParaRPr kumimoji="1" lang="zh-CN" altLang="en-US" sz="3200"/>
          </a:p>
        </p:txBody>
      </p:sp>
      <p:sp>
        <p:nvSpPr>
          <p:cNvPr id="15" name="标题 1"/>
          <p:cNvSpPr txBox="1"/>
          <p:nvPr/>
        </p:nvSpPr>
        <p:spPr>
          <a:xfrm>
            <a:off x="6391186" y="1652784"/>
            <a:ext cx="504001" cy="504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16" name="标题 1"/>
          <p:cNvSpPr txBox="1"/>
          <p:nvPr/>
        </p:nvSpPr>
        <p:spPr>
          <a:xfrm>
            <a:off x="6427186" y="1778784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 sz="2800"/>
          </a:p>
        </p:txBody>
      </p:sp>
      <p:sp>
        <p:nvSpPr>
          <p:cNvPr id="17" name="标题 1"/>
          <p:cNvSpPr txBox="1"/>
          <p:nvPr/>
        </p:nvSpPr>
        <p:spPr>
          <a:xfrm>
            <a:off x="7018900" y="1652784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Mr. Mahesh Shankar Bhosale, Trustee</a:t>
            </a:r>
            <a:endParaRPr kumimoji="1" lang="zh-CN" altLang="en-US" sz="3200"/>
          </a:p>
        </p:txBody>
      </p:sp>
      <p:sp>
        <p:nvSpPr>
          <p:cNvPr id="18" name="标题 1"/>
          <p:cNvSpPr txBox="1"/>
          <p:nvPr/>
        </p:nvSpPr>
        <p:spPr>
          <a:xfrm>
            <a:off x="6391186" y="2678784"/>
            <a:ext cx="504001" cy="504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19" name="标题 1"/>
          <p:cNvSpPr txBox="1"/>
          <p:nvPr/>
        </p:nvSpPr>
        <p:spPr>
          <a:xfrm>
            <a:off x="6427186" y="2804784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 sz="2800"/>
          </a:p>
        </p:txBody>
      </p:sp>
      <p:sp>
        <p:nvSpPr>
          <p:cNvPr id="20" name="标题 1"/>
          <p:cNvSpPr txBox="1"/>
          <p:nvPr/>
        </p:nvSpPr>
        <p:spPr>
          <a:xfrm>
            <a:off x="7018900" y="2678784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Mrs. Lata Shankar Bhosale, Treasurer</a:t>
            </a:r>
            <a:endParaRPr kumimoji="1" lang="zh-CN" altLang="en-US" sz="3200"/>
          </a:p>
        </p:txBody>
      </p:sp>
      <p:sp>
        <p:nvSpPr>
          <p:cNvPr id="21" name="标题 1"/>
          <p:cNvSpPr txBox="1"/>
          <p:nvPr/>
        </p:nvSpPr>
        <p:spPr>
          <a:xfrm>
            <a:off x="6391186" y="3700628"/>
            <a:ext cx="504001" cy="504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22" name="标题 1"/>
          <p:cNvSpPr txBox="1"/>
          <p:nvPr/>
        </p:nvSpPr>
        <p:spPr>
          <a:xfrm>
            <a:off x="6427186" y="3826628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07</a:t>
            </a:r>
            <a:endParaRPr kumimoji="1" lang="zh-CN" altLang="en-US" sz="2800"/>
          </a:p>
        </p:txBody>
      </p:sp>
      <p:sp>
        <p:nvSpPr>
          <p:cNvPr id="23" name="标题 1"/>
          <p:cNvSpPr txBox="1"/>
          <p:nvPr/>
        </p:nvSpPr>
        <p:spPr>
          <a:xfrm>
            <a:off x="7018900" y="3700627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Vijaya Sachin Bhosale, Secretary</a:t>
            </a:r>
            <a:endParaRPr kumimoji="1" lang="zh-CN" altLang="en-US" sz="3200"/>
          </a:p>
        </p:txBody>
      </p:sp>
      <p:sp>
        <p:nvSpPr>
          <p:cNvPr id="24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Board Composition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427186" y="4722471"/>
            <a:ext cx="504001" cy="504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3200"/>
          </a:p>
        </p:txBody>
      </p:sp>
      <p:sp>
        <p:nvSpPr>
          <p:cNvPr id="27" name="标题 1"/>
          <p:cNvSpPr txBox="1"/>
          <p:nvPr/>
        </p:nvSpPr>
        <p:spPr>
          <a:xfrm>
            <a:off x="6463186" y="4848471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08</a:t>
            </a:r>
            <a:endParaRPr kumimoji="1" lang="zh-CN" altLang="en-US" sz="2800" dirty="0"/>
          </a:p>
        </p:txBody>
      </p:sp>
      <p:sp>
        <p:nvSpPr>
          <p:cNvPr id="28" name="标题 1"/>
          <p:cNvSpPr txBox="1"/>
          <p:nvPr/>
        </p:nvSpPr>
        <p:spPr>
          <a:xfrm>
            <a:off x="7054900" y="4722470"/>
            <a:ext cx="450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Rajendra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Patil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</a:p>
          <a:p>
            <a:pPr algn="l"/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Executive 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Director</a:t>
            </a:r>
            <a:endParaRPr kumimoji="1" lang="zh-CN" altLang="en-U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5400000">
            <a:off x="9542988" y="3562885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531" y="2000697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41968" y="2066097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57717" y="2191710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90217" y="2635093"/>
            <a:ext cx="2409939" cy="118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Hiren Dand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Convener</a:t>
            </a:r>
            <a:endParaRPr kumimoji="1" lang="zh-CN" altLang="en-US" sz="2400" dirty="0"/>
          </a:p>
        </p:txBody>
      </p:sp>
      <p:sp>
        <p:nvSpPr>
          <p:cNvPr id="7" name="标题 1"/>
          <p:cNvSpPr txBox="1"/>
          <p:nvPr/>
        </p:nvSpPr>
        <p:spPr>
          <a:xfrm>
            <a:off x="4530856" y="1995629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77293" y="2061029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93043" y="2186642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99416" y="2635093"/>
            <a:ext cx="2409939" cy="1164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Rajendra Patil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Member</a:t>
            </a:r>
            <a:endParaRPr kumimoji="1" lang="zh-CN" altLang="en-US" sz="2400" dirty="0"/>
          </a:p>
        </p:txBody>
      </p:sp>
      <p:sp>
        <p:nvSpPr>
          <p:cNvPr id="11" name="标题 1"/>
          <p:cNvSpPr txBox="1"/>
          <p:nvPr/>
        </p:nvSpPr>
        <p:spPr>
          <a:xfrm>
            <a:off x="8365245" y="1995629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011682" y="2061029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627431" y="2186642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633805" y="2635093"/>
            <a:ext cx="2409939" cy="118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Tushar Sambare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Member</a:t>
            </a:r>
            <a:endParaRPr kumimoji="1" lang="zh-CN" altLang="en-US" sz="2400" dirty="0"/>
          </a:p>
        </p:txBody>
      </p:sp>
      <p:sp>
        <p:nvSpPr>
          <p:cNvPr id="15" name="标题 1"/>
          <p:cNvSpPr txBox="1"/>
          <p:nvPr/>
        </p:nvSpPr>
        <p:spPr>
          <a:xfrm>
            <a:off x="3690098" y="251483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532267" y="251483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530856" y="4361574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8" name="标题 1"/>
          <p:cNvSpPr txBox="1"/>
          <p:nvPr/>
        </p:nvSpPr>
        <p:spPr>
          <a:xfrm>
            <a:off x="5177293" y="4426974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793043" y="4552587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799416" y="5001038"/>
            <a:ext cx="2409939" cy="1177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Mr. Shrikant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Kekane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Member</a:t>
            </a:r>
            <a:endParaRPr kumimoji="1" lang="zh-CN" altLang="en-US" sz="2400" dirty="0"/>
          </a:p>
        </p:txBody>
      </p:sp>
      <p:sp>
        <p:nvSpPr>
          <p:cNvPr id="21" name="标题 1"/>
          <p:cNvSpPr txBox="1"/>
          <p:nvPr/>
        </p:nvSpPr>
        <p:spPr>
          <a:xfrm>
            <a:off x="8365245" y="4361574"/>
            <a:ext cx="3142987" cy="180024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011682" y="4426974"/>
            <a:ext cx="425157" cy="4251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627431" y="4552587"/>
            <a:ext cx="8636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633805" y="5001038"/>
            <a:ext cx="2727702" cy="118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 b="1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Mr. Rahul Godbole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Member</a:t>
            </a:r>
            <a:endParaRPr kumimoji="1" lang="zh-CN" altLang="en-US" sz="2400" dirty="0"/>
          </a:p>
        </p:txBody>
      </p:sp>
      <p:sp>
        <p:nvSpPr>
          <p:cNvPr id="25" name="标题 1"/>
          <p:cNvSpPr txBox="1"/>
          <p:nvPr/>
        </p:nvSpPr>
        <p:spPr>
          <a:xfrm flipH="1">
            <a:off x="7718910" y="4884784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21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98916" y="1187293"/>
            <a:ext cx="10703039" cy="656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Advisory Members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87746" y="274803"/>
            <a:ext cx="10819394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Advisory Body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363855" y="212979"/>
            <a:ext cx="320040" cy="609600"/>
          </a:xfrm>
          <a:custGeom>
            <a:avLst/>
            <a:gdLst>
              <a:gd name="connsiteX0" fmla="*/ 320040 w 320040"/>
              <a:gd name="connsiteY0" fmla="*/ 80010 h 609600"/>
              <a:gd name="connsiteX1" fmla="*/ 320040 w 320040"/>
              <a:gd name="connsiteY1" fmla="*/ 30480 h 609600"/>
              <a:gd name="connsiteX2" fmla="*/ 0 w 320040"/>
              <a:gd name="connsiteY2" fmla="*/ 0 h 609600"/>
              <a:gd name="connsiteX3" fmla="*/ 0 w 320040"/>
              <a:gd name="connsiteY3" fmla="*/ 609600 h 609600"/>
              <a:gd name="connsiteX4" fmla="*/ 320040 w 320040"/>
              <a:gd name="connsiteY4" fmla="*/ 582930 h 609600"/>
              <a:gd name="connsiteX5" fmla="*/ 318135 w 320040"/>
              <a:gd name="connsiteY5" fmla="*/ 527685 h 609600"/>
              <a:gd name="connsiteX6" fmla="*/ 318135 w 320040"/>
              <a:gd name="connsiteY6" fmla="*/ 527685 h 609600"/>
              <a:gd name="connsiteX7" fmla="*/ 407670 w 407670"/>
              <a:gd name="connsiteY7" fmla="*/ 312420 h 609600"/>
            </a:gdLst>
            <a:ahLst/>
            <a:cxnLst/>
            <a:rect l="l" t="t" r="r" b="b"/>
            <a:pathLst>
              <a:path w="320040" h="609600">
                <a:moveTo>
                  <a:pt x="320040" y="80010"/>
                </a:moveTo>
                <a:lnTo>
                  <a:pt x="320040" y="30480"/>
                </a:lnTo>
                <a:lnTo>
                  <a:pt x="0" y="0"/>
                </a:lnTo>
                <a:lnTo>
                  <a:pt x="0" y="609600"/>
                </a:lnTo>
                <a:lnTo>
                  <a:pt x="320040" y="582930"/>
                </a:lnTo>
                <a:lnTo>
                  <a:pt x="318135" y="527685"/>
                </a:lnTo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Picture 28" descr="A person standing in front of a group of people sitting around a table&#10;&#10;Description automatically generated">
            <a:extLst>
              <a:ext uri="{FF2B5EF4-FFF2-40B4-BE49-F238E27FC236}">
                <a16:creationId xmlns:a16="http://schemas.microsoft.com/office/drawing/2014/main" xmlns="" id="{D10FDC13-81D4-2273-BD41-91947D422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t="25937"/>
          <a:stretch/>
        </p:blipFill>
        <p:spPr>
          <a:xfrm>
            <a:off x="830493" y="4027066"/>
            <a:ext cx="2971357" cy="2135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1F705D"/>
      </a:accent1>
      <a:accent2>
        <a:srgbClr val="299672"/>
      </a:accent2>
      <a:accent3>
        <a:srgbClr val="2ABB89"/>
      </a:accent3>
      <a:accent4>
        <a:srgbClr val="D6CD1C"/>
      </a:accent4>
      <a:accent5>
        <a:srgbClr val="5F5F5F"/>
      </a:accent5>
      <a:accent6>
        <a:srgbClr val="808080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1535</Words>
  <Application>Microsoft Office PowerPoint</Application>
  <PresentationFormat>Widescreen</PresentationFormat>
  <Paragraphs>350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Poppins</vt:lpstr>
      <vt:lpstr>Arial</vt:lpstr>
      <vt:lpstr>Cambria</vt:lpstr>
      <vt:lpstr>poppins-bold</vt:lpstr>
      <vt:lpstr>等线</vt:lpstr>
      <vt:lpstr>Aptos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Dr. Tushar Sambare</cp:lastModifiedBy>
  <cp:revision>52</cp:revision>
  <dcterms:modified xsi:type="dcterms:W3CDTF">2025-01-24T11:44:30Z</dcterms:modified>
</cp:coreProperties>
</file>